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76" r:id="rId3"/>
    <p:sldId id="269" r:id="rId4"/>
    <p:sldId id="270" r:id="rId5"/>
    <p:sldId id="271" r:id="rId6"/>
    <p:sldId id="272" r:id="rId7"/>
    <p:sldId id="290" r:id="rId8"/>
    <p:sldId id="291" r:id="rId9"/>
    <p:sldId id="292" r:id="rId10"/>
    <p:sldId id="293" r:id="rId11"/>
    <p:sldId id="294" r:id="rId12"/>
    <p:sldId id="295" r:id="rId13"/>
    <p:sldId id="273" r:id="rId14"/>
    <p:sldId id="278" r:id="rId15"/>
    <p:sldId id="303" r:id="rId16"/>
    <p:sldId id="304" r:id="rId17"/>
    <p:sldId id="277" r:id="rId18"/>
    <p:sldId id="346" r:id="rId19"/>
    <p:sldId id="279" r:id="rId20"/>
    <p:sldId id="305" r:id="rId21"/>
    <p:sldId id="306" r:id="rId22"/>
    <p:sldId id="456" r:id="rId23"/>
    <p:sldId id="307" r:id="rId24"/>
    <p:sldId id="309" r:id="rId25"/>
    <p:sldId id="310" r:id="rId26"/>
    <p:sldId id="311" r:id="rId27"/>
    <p:sldId id="312" r:id="rId28"/>
    <p:sldId id="314" r:id="rId29"/>
    <p:sldId id="315" r:id="rId30"/>
    <p:sldId id="316" r:id="rId31"/>
    <p:sldId id="318" r:id="rId32"/>
    <p:sldId id="319" r:id="rId33"/>
    <p:sldId id="320" r:id="rId34"/>
    <p:sldId id="321" r:id="rId35"/>
    <p:sldId id="322" r:id="rId36"/>
    <p:sldId id="323" r:id="rId37"/>
    <p:sldId id="324" r:id="rId38"/>
    <p:sldId id="325" r:id="rId39"/>
    <p:sldId id="326" r:id="rId40"/>
    <p:sldId id="327" r:id="rId41"/>
    <p:sldId id="347" r:id="rId42"/>
    <p:sldId id="328" r:id="rId43"/>
    <p:sldId id="329" r:id="rId44"/>
    <p:sldId id="330" r:id="rId45"/>
    <p:sldId id="331" r:id="rId46"/>
    <p:sldId id="332" r:id="rId47"/>
    <p:sldId id="348" r:id="rId48"/>
    <p:sldId id="349" r:id="rId49"/>
    <p:sldId id="350" r:id="rId50"/>
    <p:sldId id="351" r:id="rId51"/>
    <p:sldId id="333" r:id="rId52"/>
    <p:sldId id="334" r:id="rId53"/>
    <p:sldId id="335" r:id="rId54"/>
    <p:sldId id="336" r:id="rId55"/>
    <p:sldId id="337" r:id="rId56"/>
    <p:sldId id="338" r:id="rId57"/>
    <p:sldId id="339" r:id="rId58"/>
    <p:sldId id="340" r:id="rId59"/>
    <p:sldId id="341" r:id="rId60"/>
    <p:sldId id="342" r:id="rId61"/>
    <p:sldId id="344" r:id="rId62"/>
    <p:sldId id="352" r:id="rId63"/>
    <p:sldId id="454" r:id="rId64"/>
    <p:sldId id="455" r:id="rId65"/>
    <p:sldId id="39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76" d="100"/>
          <a:sy n="76" d="100"/>
        </p:scale>
        <p:origin x="-1374" y="-96"/>
      </p:cViewPr>
      <p:guideLst>
        <p:guide orient="horz" pos="213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p:nvPr/>
        </p:nvSpPr>
        <p:spPr>
          <a:xfrm>
            <a:off x="1926770" y="302417"/>
            <a:ext cx="7217229" cy="1314112"/>
          </a:xfrm>
          <a:prstGeom prst="rect">
            <a:avLst/>
          </a:prstGeom>
        </p:spPr>
        <p:txBody>
          <a:bodyPr vert="horz" lIns="68580" tIns="34290" rIns="68580" bIns="34290" rtlCol="0" anchor="t">
            <a:normAutofit fontScale="3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6500" b="1" dirty="0">
                <a:latin typeface="Arial Black" panose="020B0A04020102020204" pitchFamily="34" charset="0"/>
                <a:cs typeface="Aharoni" panose="02010803020104030203" pitchFamily="2" charset="-79"/>
              </a:rPr>
              <a:t>Муниципальное образование </a:t>
            </a:r>
            <a:r>
              <a:rPr lang="ru-RU" sz="6500" b="1" dirty="0" smtClean="0">
                <a:latin typeface="Arial Black" panose="020B0A04020102020204" pitchFamily="34" charset="0"/>
                <a:cs typeface="Aharoni" panose="02010803020104030203" pitchFamily="2" charset="-79"/>
              </a:rPr>
              <a:t>город </a:t>
            </a:r>
            <a:r>
              <a:rPr lang="ru-RU" sz="6500" b="1" dirty="0">
                <a:latin typeface="Arial Black" panose="020B0A04020102020204" pitchFamily="34" charset="0"/>
                <a:cs typeface="Aharoni" panose="02010803020104030203" pitchFamily="2" charset="-79"/>
              </a:rPr>
              <a:t>Мурманск</a:t>
            </a:r>
          </a:p>
          <a:p>
            <a:endParaRPr lang="ru-RU" sz="10700" b="1" dirty="0">
              <a:cs typeface="Aharoni" panose="02010803020104030203" pitchFamily="2" charset="-79"/>
            </a:endParaRPr>
          </a:p>
          <a:p>
            <a:r>
              <a:rPr lang="ru-RU" sz="2325" dirty="0"/>
              <a:t/>
            </a:r>
            <a:br>
              <a:rPr lang="ru-RU" sz="2325" dirty="0"/>
            </a:br>
            <a:endParaRPr lang="ru-RU" sz="2325" dirty="0"/>
          </a:p>
        </p:txBody>
      </p:sp>
      <p:pic>
        <p:nvPicPr>
          <p:cNvPr id="6" name="Рисунок 5"/>
          <p:cNvPicPr>
            <a:picLocks noChangeAspect="1"/>
          </p:cNvPicPr>
          <p:nvPr/>
        </p:nvPicPr>
        <p:blipFill>
          <a:blip r:embed="rId2"/>
          <a:stretch>
            <a:fillRect/>
          </a:stretch>
        </p:blipFill>
        <p:spPr>
          <a:xfrm>
            <a:off x="204107" y="302417"/>
            <a:ext cx="1648600" cy="2170654"/>
          </a:xfrm>
          <a:prstGeom prst="rect">
            <a:avLst/>
          </a:prstGeom>
        </p:spPr>
      </p:pic>
      <p:sp>
        <p:nvSpPr>
          <p:cNvPr id="7" name="Заголовок 1"/>
          <p:cNvSpPr txBox="1"/>
          <p:nvPr/>
        </p:nvSpPr>
        <p:spPr>
          <a:xfrm>
            <a:off x="1083715" y="2245178"/>
            <a:ext cx="7608188" cy="4033157"/>
          </a:xfrm>
          <a:prstGeom prst="rect">
            <a:avLst/>
          </a:prstGeom>
        </p:spPr>
        <p:txBody>
          <a:bodyPr vert="horz" lIns="68580" tIns="34290" rIns="68580" bIns="3429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endParaRPr lang="ru-RU" sz="3200" b="1" dirty="0" smtClean="0">
              <a:cs typeface="Aharoni" panose="02010803020104030203" pitchFamily="2" charset="-79"/>
            </a:endParaRPr>
          </a:p>
        </p:txBody>
      </p:sp>
      <p:sp>
        <p:nvSpPr>
          <p:cNvPr id="8" name="Заголовок 1"/>
          <p:cNvSpPr txBox="1"/>
          <p:nvPr/>
        </p:nvSpPr>
        <p:spPr>
          <a:xfrm>
            <a:off x="1238249" y="2473071"/>
            <a:ext cx="7603671" cy="3666472"/>
          </a:xfrm>
          <a:prstGeom prst="rect">
            <a:avLst/>
          </a:prstGeom>
        </p:spPr>
        <p:txBody>
          <a:bodyPr vert="horz" lIns="68580" tIns="34290" rIns="68580" bIns="3429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10700" b="1" dirty="0">
              <a:cs typeface="Aharoni" panose="02010803020104030203" pitchFamily="2" charset="-79"/>
            </a:endParaRPr>
          </a:p>
          <a:p>
            <a:pPr algn="ctr"/>
            <a:r>
              <a:rPr lang="ru-RU" sz="10700" b="1" dirty="0">
                <a:cs typeface="Aharoni" panose="02010803020104030203" pitchFamily="2" charset="-79"/>
              </a:rPr>
              <a:t>Районная комиссия по бронированию граждан, пребывающих в запасе</a:t>
            </a:r>
            <a:r>
              <a:rPr lang="ru-RU" sz="8500" b="1" dirty="0">
                <a:cs typeface="Aharoni" panose="02010803020104030203" pitchFamily="2" charset="-79"/>
              </a:rPr>
              <a:t/>
            </a:r>
            <a:br>
              <a:rPr lang="ru-RU" sz="8500" b="1" dirty="0">
                <a:cs typeface="Aharoni" panose="02010803020104030203" pitchFamily="2" charset="-79"/>
              </a:rPr>
            </a:br>
            <a:r>
              <a:rPr lang="ru-RU" sz="2325" dirty="0"/>
              <a:t/>
            </a:r>
            <a:br>
              <a:rPr lang="ru-RU" sz="2325" dirty="0"/>
            </a:br>
            <a:endParaRPr lang="ru-RU" sz="232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0015" y="99695"/>
            <a:ext cx="8879205" cy="6758305"/>
          </a:xfrm>
        </p:spPr>
        <p:txBody>
          <a:bodyPr>
            <a:noAutofit/>
          </a:bodyPr>
          <a:lstStyle/>
          <a:p>
            <a:r>
              <a:rPr lang="ru-RU" sz="2200" dirty="0" smtClean="0">
                <a:latin typeface="Arial Black" panose="020B0A04020102020204" pitchFamily="34" charset="0"/>
                <a:cs typeface="Arial Black" panose="020B0A04020102020204" pitchFamily="34" charset="0"/>
              </a:rPr>
              <a:t>10. Сведения о работающих:</a:t>
            </a:r>
          </a:p>
          <a:p>
            <a:pPr marL="0" indent="0" algn="just">
              <a:buNone/>
            </a:pPr>
            <a:r>
              <a:rPr lang="ru-RU" sz="2200" dirty="0" smtClean="0">
                <a:latin typeface="Arial Black" panose="020B0A04020102020204" pitchFamily="34" charset="0"/>
                <a:cs typeface="Arial Black" panose="020B0A04020102020204" pitchFamily="34" charset="0"/>
              </a:rPr>
              <a:t>Всего работающих – указывается количество сотрудников, работающих в организации, </a:t>
            </a:r>
            <a:r>
              <a:rPr lang="ru-RU" sz="2200" b="1" dirty="0" smtClean="0">
                <a:latin typeface="Arial Black" panose="020B0A04020102020204" pitchFamily="34" charset="0"/>
                <a:cs typeface="Arial Black" panose="020B0A04020102020204" pitchFamily="34" charset="0"/>
              </a:rPr>
              <a:t>за исключением сотрудников по совместительству</a:t>
            </a:r>
          </a:p>
          <a:p>
            <a:r>
              <a:rPr lang="ru-RU" sz="2200" dirty="0" smtClean="0">
                <a:latin typeface="Arial Black" panose="020B0A04020102020204" pitchFamily="34" charset="0"/>
                <a:cs typeface="Arial Black" panose="020B0A04020102020204" pitchFamily="34" charset="0"/>
              </a:rPr>
              <a:t>10.1. Граждан, пребывающих в запасе</a:t>
            </a:r>
          </a:p>
          <a:p>
            <a:pPr marL="0" indent="0" algn="just">
              <a:buNone/>
            </a:pPr>
            <a:r>
              <a:rPr lang="ru-RU" sz="2200" dirty="0" smtClean="0">
                <a:latin typeface="Arial Black" panose="020B0A04020102020204" pitchFamily="34" charset="0"/>
                <a:cs typeface="Arial Black" panose="020B0A04020102020204" pitchFamily="34" charset="0"/>
              </a:rPr>
              <a:t>Указывается количество </a:t>
            </a:r>
            <a:r>
              <a:rPr lang="ru-RU" sz="2200" b="1" dirty="0" smtClean="0">
                <a:latin typeface="Arial Black" panose="020B0A04020102020204" pitchFamily="34" charset="0"/>
                <a:cs typeface="Arial Black" panose="020B0A04020102020204" pitchFamily="34" charset="0"/>
              </a:rPr>
              <a:t>граждан, пребывающих в запасе</a:t>
            </a:r>
            <a:r>
              <a:rPr lang="ru-RU" sz="2200" dirty="0" smtClean="0">
                <a:latin typeface="Arial Black" panose="020B0A04020102020204" pitchFamily="34" charset="0"/>
                <a:cs typeface="Arial Black" panose="020B0A04020102020204" pitchFamily="34" charset="0"/>
              </a:rPr>
              <a:t>, из числа сотрудников организации</a:t>
            </a:r>
          </a:p>
          <a:p>
            <a:r>
              <a:rPr lang="ru-RU" sz="2200" dirty="0" smtClean="0">
                <a:latin typeface="Arial Black" panose="020B0A04020102020204" pitchFamily="34" charset="0"/>
                <a:cs typeface="Arial Black" panose="020B0A04020102020204" pitchFamily="34" charset="0"/>
              </a:rPr>
              <a:t>10.1.а) офицеров и генералов </a:t>
            </a:r>
          </a:p>
          <a:p>
            <a:pPr marL="0" indent="0" algn="just">
              <a:buNone/>
            </a:pPr>
            <a:r>
              <a:rPr lang="ru-RU" sz="2200" dirty="0" smtClean="0">
                <a:latin typeface="Arial Black" panose="020B0A04020102020204" pitchFamily="34" charset="0"/>
                <a:cs typeface="Arial Black" panose="020B0A04020102020204" pitchFamily="34" charset="0"/>
              </a:rPr>
              <a:t>Указывается численность офицеров и генералов запаса.</a:t>
            </a:r>
          </a:p>
          <a:p>
            <a:pPr marL="0" indent="0" algn="ctr">
              <a:buNone/>
            </a:pPr>
            <a:r>
              <a:rPr lang="ru-RU" sz="2200" b="1" dirty="0" smtClean="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p>
          <a:p>
            <a:r>
              <a:rPr lang="ru-RU" sz="2200" dirty="0" smtClean="0">
                <a:latin typeface="Arial Black" panose="020B0A04020102020204" pitchFamily="34" charset="0"/>
                <a:cs typeface="Arial Black" panose="020B0A04020102020204" pitchFamily="34" charset="0"/>
              </a:rPr>
              <a:t>10.1.б)прапорщиков, мичманов, сержантов, старшин, солдат и матросов.</a:t>
            </a:r>
          </a:p>
          <a:p>
            <a:pPr marL="0" indent="0" algn="just">
              <a:buNone/>
            </a:pPr>
            <a:r>
              <a:rPr lang="ru-RU" sz="2200" dirty="0">
                <a:latin typeface="Arial Black" panose="020B0A04020102020204" pitchFamily="34" charset="0"/>
                <a:cs typeface="Arial Black" panose="020B0A04020102020204" pitchFamily="34" charset="0"/>
              </a:rPr>
              <a:t>Указывается численность прапорщиков, мичманов, сержантов, старшин, солдат и </a:t>
            </a:r>
            <a:r>
              <a:rPr lang="ru-RU" sz="2200" dirty="0" smtClean="0">
                <a:latin typeface="Arial Black" panose="020B0A04020102020204" pitchFamily="34" charset="0"/>
                <a:cs typeface="Arial Black" panose="020B0A04020102020204" pitchFamily="34" charset="0"/>
              </a:rPr>
              <a:t>матросов запаса</a:t>
            </a:r>
            <a:r>
              <a:rPr lang="ru-RU" sz="2200" dirty="0">
                <a:latin typeface="Arial Black" panose="020B0A04020102020204" pitchFamily="34" charset="0"/>
                <a:cs typeface="Arial Black" panose="020B0A04020102020204" pitchFamily="34" charset="0"/>
              </a:rPr>
              <a:t>.</a:t>
            </a:r>
          </a:p>
          <a:p>
            <a:pPr marL="0" indent="0" algn="ctr">
              <a:buNone/>
            </a:pPr>
            <a:r>
              <a:rPr lang="ru-RU" sz="2200" b="1" dirty="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p>
          <a:p>
            <a:pPr marL="0" indent="0" algn="ctr">
              <a:buNone/>
            </a:pPr>
            <a:r>
              <a:rPr lang="ru-RU" sz="2600" b="1" dirty="0">
                <a:latin typeface="Arial Black" panose="020B0A04020102020204" pitchFamily="34" charset="0"/>
                <a:cs typeface="Arial Black" panose="020B0A04020102020204" pitchFamily="34" charset="0"/>
              </a:rPr>
              <a:t>Пункт 10.1 = 10.1.а)+10.1.б)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49225" y="87630"/>
            <a:ext cx="8883650" cy="6682105"/>
          </a:xfrm>
        </p:spPr>
        <p:txBody>
          <a:bodyPr>
            <a:normAutofit fontScale="82500" lnSpcReduction="10000"/>
          </a:bodyPr>
          <a:lstStyle/>
          <a:p>
            <a:r>
              <a:rPr lang="ru-RU" b="1" dirty="0" smtClean="0">
                <a:latin typeface="Arial Narrow" panose="020B0606020202030204" charset="0"/>
                <a:cs typeface="Arial Narrow" panose="020B0606020202030204" charset="0"/>
              </a:rPr>
              <a:t>10.1 в) В том числе ограниченно годных к военной службе</a:t>
            </a:r>
          </a:p>
          <a:p>
            <a:pPr marL="0" indent="0" algn="just">
              <a:buNone/>
            </a:pPr>
            <a:r>
              <a:rPr lang="ru-RU" dirty="0" smtClean="0">
                <a:latin typeface="Arial Black" panose="020B0A04020102020204" pitchFamily="34" charset="0"/>
                <a:cs typeface="Arial Black" panose="020B0A04020102020204" pitchFamily="34" charset="0"/>
              </a:rPr>
              <a:t>Указывается количество граждан, пребывающих в запасе, имеющих категорию годности к военной службе по состоянию здоровья «</a:t>
            </a:r>
            <a:r>
              <a:rPr lang="ru-RU" b="1" dirty="0" smtClean="0">
                <a:latin typeface="Arial Black" panose="020B0A04020102020204" pitchFamily="34" charset="0"/>
                <a:cs typeface="Arial Black" panose="020B0A04020102020204" pitchFamily="34" charset="0"/>
              </a:rPr>
              <a:t>В</a:t>
            </a:r>
            <a:r>
              <a:rPr lang="ru-RU" dirty="0" smtClean="0">
                <a:latin typeface="Arial Black" panose="020B0A04020102020204" pitchFamily="34" charset="0"/>
                <a:cs typeface="Arial Black" panose="020B0A04020102020204" pitchFamily="34" charset="0"/>
              </a:rPr>
              <a:t>»</a:t>
            </a:r>
          </a:p>
          <a:p>
            <a:pPr marL="0" indent="0" algn="ctr">
              <a:buNone/>
            </a:pPr>
            <a:r>
              <a:rPr lang="ru-RU" sz="3075" dirty="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p>
          <a:p>
            <a:r>
              <a:rPr lang="ru-RU" b="1" dirty="0" smtClean="0">
                <a:latin typeface="Arial Narrow" panose="020B0606020202030204" charset="0"/>
                <a:cs typeface="Arial Narrow" panose="020B0606020202030204" charset="0"/>
              </a:rPr>
              <a:t>10.2. Забронировано граждан, пребывающих в запасе</a:t>
            </a:r>
          </a:p>
          <a:p>
            <a:pPr marL="0" indent="0" algn="ctr">
              <a:buNone/>
            </a:pPr>
            <a:r>
              <a:rPr lang="ru-RU" sz="3690" dirty="0">
                <a:solidFill>
                  <a:srgbClr val="FF0000"/>
                </a:solidFill>
                <a:latin typeface="Arial Black" panose="020B0A04020102020204" pitchFamily="34" charset="0"/>
                <a:cs typeface="Arial Black" panose="020B0A04020102020204" pitchFamily="34" charset="0"/>
              </a:rPr>
              <a:t>Не заполняется</a:t>
            </a:r>
          </a:p>
          <a:p>
            <a:r>
              <a:rPr lang="ru-RU" b="1" dirty="0" smtClean="0">
                <a:latin typeface="Arial Narrow" panose="020B0606020202030204" charset="0"/>
                <a:cs typeface="Arial Narrow" panose="020B0606020202030204" charset="0"/>
              </a:rPr>
              <a:t> 10.3. Граждан, пребывающих в запасе, имеющих </a:t>
            </a:r>
            <a:r>
              <a:rPr lang="ru-RU" b="1" dirty="0" err="1" smtClean="0">
                <a:latin typeface="Arial Narrow" panose="020B0606020202030204" charset="0"/>
                <a:cs typeface="Arial Narrow" panose="020B0606020202030204" charset="0"/>
              </a:rPr>
              <a:t>мобпредписания</a:t>
            </a:r>
            <a:endParaRPr lang="ru-RU" b="1" dirty="0" smtClean="0">
              <a:latin typeface="Arial Narrow" panose="020B0606020202030204" charset="0"/>
              <a:cs typeface="Arial Narrow" panose="020B0606020202030204" charset="0"/>
            </a:endParaRPr>
          </a:p>
          <a:p>
            <a:pPr marL="0" indent="0" algn="just">
              <a:buNone/>
            </a:pPr>
            <a:r>
              <a:rPr lang="ru-RU" dirty="0" smtClean="0">
                <a:solidFill>
                  <a:schemeClr val="tx1"/>
                </a:solidFill>
                <a:latin typeface="Arial Black" panose="020B0A04020102020204" pitchFamily="34" charset="0"/>
                <a:cs typeface="Arial Black" panose="020B0A04020102020204" pitchFamily="34" charset="0"/>
              </a:rPr>
              <a:t>Указывается количество граждан, пребывающих в запасе ВС РФ, независимо от воинского звания, которые имеют мобилизационные предписания.</a:t>
            </a:r>
          </a:p>
          <a:p>
            <a:pPr marL="0" indent="0" algn="just">
              <a:buNone/>
            </a:pPr>
            <a:r>
              <a:rPr lang="ru-RU" dirty="0" smtClean="0">
                <a:solidFill>
                  <a:schemeClr val="tx1"/>
                </a:solidFill>
                <a:latin typeface="Arial Black" panose="020B0A04020102020204" pitchFamily="34" charset="0"/>
                <a:cs typeface="Arial Black" panose="020B0A04020102020204" pitchFamily="34" charset="0"/>
              </a:rPr>
              <a:t>Мобилизационное предписание вклеивается на внутреннюю сторону задней обложки военного билета.</a:t>
            </a:r>
          </a:p>
          <a:p>
            <a:pPr marL="0" indent="0" algn="just">
              <a:buNone/>
            </a:pPr>
            <a:r>
              <a:rPr lang="ru-RU" dirty="0" smtClean="0">
                <a:solidFill>
                  <a:schemeClr val="tx1"/>
                </a:solidFill>
                <a:latin typeface="Arial Black" panose="020B0A04020102020204" pitchFamily="34" charset="0"/>
                <a:cs typeface="Arial Black" panose="020B0A04020102020204" pitchFamily="34" charset="0"/>
              </a:rPr>
              <a:t>О вручении мобилизационного предписания проставляется штамп в военном билете в соответствующем разделе.</a:t>
            </a:r>
          </a:p>
          <a:p>
            <a:pPr marL="0" indent="0" algn="ctr">
              <a:buNone/>
            </a:pPr>
            <a:r>
              <a:rPr lang="ru-RU" sz="3075" dirty="0" smtClean="0">
                <a:solidFill>
                  <a:schemeClr val="accent1">
                    <a:lumMod val="50000"/>
                  </a:schemeClr>
                </a:solidFill>
                <a:latin typeface="Arial Black" panose="020B0A04020102020204" pitchFamily="34" charset="0"/>
                <a:cs typeface="Arial Black" panose="020B0A04020102020204" pitchFamily="34" charset="0"/>
              </a:rPr>
              <a:t>При </a:t>
            </a:r>
            <a:r>
              <a:rPr lang="ru-RU" sz="3075" dirty="0">
                <a:solidFill>
                  <a:schemeClr val="accent1">
                    <a:lumMod val="50000"/>
                  </a:schemeClr>
                </a:solidFill>
                <a:latin typeface="Arial Black" panose="020B0A04020102020204" pitchFamily="34" charset="0"/>
                <a:cs typeface="Arial Black" panose="020B0A04020102020204" pitchFamily="34" charset="0"/>
              </a:rPr>
              <a:t>их отсутствии проставлять цифру 0</a:t>
            </a:r>
          </a:p>
          <a:p>
            <a:endParaRPr lang="ru-RU"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3995" y="214630"/>
            <a:ext cx="8813165" cy="6437630"/>
          </a:xfrm>
        </p:spPr>
        <p:txBody>
          <a:bodyPr>
            <a:normAutofit fontScale="90000" lnSpcReduction="10000"/>
          </a:bodyPr>
          <a:lstStyle/>
          <a:p>
            <a:r>
              <a:rPr lang="ru-RU" b="1" dirty="0" smtClean="0">
                <a:latin typeface="Arial Narrow" panose="020B0606020202030204" charset="0"/>
                <a:cs typeface="Arial Narrow" panose="020B0606020202030204" charset="0"/>
              </a:rPr>
              <a:t>10.4. Граждан, подлежащих призыву на военную службу</a:t>
            </a:r>
          </a:p>
          <a:p>
            <a:pPr marL="0" indent="0" algn="just">
              <a:buNone/>
            </a:pPr>
            <a:r>
              <a:rPr lang="ru-RU" dirty="0" smtClean="0">
                <a:latin typeface="Arial Black" panose="020B0A04020102020204" pitchFamily="34" charset="0"/>
                <a:cs typeface="Arial Black" panose="020B0A04020102020204" pitchFamily="34" charset="0"/>
              </a:rPr>
              <a:t>Указывается количество граждан, подлежащих призыву на военную службу, которые имеют удостоверение гражданина, подлежащего призыву в ВС РФ, но не имеют военный билет.</a:t>
            </a:r>
          </a:p>
          <a:p>
            <a:pPr marL="0" indent="0" algn="ctr">
              <a:buNone/>
            </a:pPr>
            <a:r>
              <a:rPr lang="ru-RU" dirty="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endParaRPr lang="ru-RU" dirty="0">
              <a:solidFill>
                <a:schemeClr val="accent1">
                  <a:lumMod val="50000"/>
                </a:schemeClr>
              </a:solidFill>
            </a:endParaRPr>
          </a:p>
          <a:p>
            <a:r>
              <a:rPr lang="ru-RU" b="1" dirty="0" smtClean="0">
                <a:latin typeface="Arial Narrow" panose="020B0606020202030204" charset="0"/>
                <a:cs typeface="Arial Narrow" panose="020B0606020202030204" charset="0"/>
              </a:rPr>
              <a:t>10.5 Незабронированных граждан, пребывающих в запасе.</a:t>
            </a:r>
          </a:p>
          <a:p>
            <a:pPr marL="0" indent="0" algn="just">
              <a:buNone/>
            </a:pPr>
            <a:r>
              <a:rPr lang="ru-RU" dirty="0">
                <a:latin typeface="Arial Black" panose="020B0A04020102020204" pitchFamily="34" charset="0"/>
                <a:cs typeface="Arial Black" panose="020B0A04020102020204" pitchFamily="34" charset="0"/>
              </a:rPr>
              <a:t>Указывается </a:t>
            </a:r>
            <a:r>
              <a:rPr lang="ru-RU" dirty="0" smtClean="0">
                <a:latin typeface="Arial Black" panose="020B0A04020102020204" pitchFamily="34" charset="0"/>
                <a:cs typeface="Arial Black" panose="020B0A04020102020204" pitchFamily="34" charset="0"/>
              </a:rPr>
              <a:t>общее количество граждан, пребывающих в запасе</a:t>
            </a:r>
          </a:p>
          <a:p>
            <a:pPr marL="0" indent="0" algn="ctr">
              <a:buNone/>
            </a:pPr>
            <a:r>
              <a:rPr lang="ru-RU" b="1" dirty="0">
                <a:gradFill>
                  <a:gsLst>
                    <a:gs pos="0">
                      <a:srgbClr val="E30000"/>
                    </a:gs>
                    <a:gs pos="100000">
                      <a:srgbClr val="760303"/>
                    </a:gs>
                  </a:gsLst>
                  <a:lin scaled="0"/>
                </a:gradFill>
                <a:latin typeface="Arial Black" panose="020B0A04020102020204" pitchFamily="34" charset="0"/>
                <a:cs typeface="Arial Black" panose="020B0A04020102020204" pitchFamily="34" charset="0"/>
              </a:rPr>
              <a:t>п</a:t>
            </a:r>
            <a:r>
              <a:rPr lang="ru-RU" b="1" dirty="0" smtClean="0">
                <a:gradFill>
                  <a:gsLst>
                    <a:gs pos="0">
                      <a:srgbClr val="E30000"/>
                    </a:gs>
                    <a:gs pos="100000">
                      <a:srgbClr val="760303"/>
                    </a:gs>
                  </a:gsLst>
                  <a:lin scaled="0"/>
                </a:gradFill>
                <a:latin typeface="Arial Black" panose="020B0A04020102020204" pitchFamily="34" charset="0"/>
                <a:cs typeface="Arial Black" panose="020B0A04020102020204" pitchFamily="34" charset="0"/>
              </a:rPr>
              <a:t>ункт 10.5= пункт 10.1</a:t>
            </a:r>
          </a:p>
          <a:p>
            <a:r>
              <a:rPr lang="ru-RU" dirty="0" smtClean="0">
                <a:latin typeface="Arial Black" panose="020B0A04020102020204" pitchFamily="34" charset="0"/>
                <a:cs typeface="Arial Black" panose="020B0A04020102020204" pitchFamily="34" charset="0"/>
              </a:rPr>
              <a:t>11. Ведет ли организация бронирование </a:t>
            </a:r>
          </a:p>
          <a:p>
            <a:pPr marL="0" indent="0" algn="ctr">
              <a:buNone/>
            </a:pPr>
            <a:r>
              <a:rPr lang="ru-RU" b="1" dirty="0" smtClean="0">
                <a:solidFill>
                  <a:srgbClr val="FF0000"/>
                </a:solidFill>
                <a:latin typeface="Arial Black" panose="020B0A04020102020204" pitchFamily="34" charset="0"/>
                <a:cs typeface="Arial Black" panose="020B0A04020102020204" pitchFamily="34" charset="0"/>
              </a:rPr>
              <a:t>НЕТ</a:t>
            </a:r>
            <a:endParaRPr lang="ru-RU" b="1" dirty="0">
              <a:solidFill>
                <a:srgbClr val="FF0000"/>
              </a:solidFill>
              <a:latin typeface="Arial Black" panose="020B0A04020102020204" pitchFamily="34" charset="0"/>
              <a:cs typeface="Arial Black" panose="020B0A04020102020204" pitchFamily="34" charset="0"/>
            </a:endParaRPr>
          </a:p>
          <a:p>
            <a:r>
              <a:rPr lang="ru-RU" dirty="0" smtClean="0">
                <a:solidFill>
                  <a:srgbClr val="FF0000"/>
                </a:solidFill>
                <a:latin typeface="Arial Black" panose="020B0A04020102020204" pitchFamily="34" charset="0"/>
                <a:cs typeface="Arial Black" panose="020B0A04020102020204" pitchFamily="34" charset="0"/>
              </a:rPr>
              <a:t>Пункты 12,13,14 </a:t>
            </a:r>
            <a:r>
              <a:rPr lang="ru-RU" b="1" dirty="0" smtClean="0">
                <a:solidFill>
                  <a:srgbClr val="FF0000"/>
                </a:solidFill>
                <a:latin typeface="Arial Black" panose="020B0A04020102020204" pitchFamily="34" charset="0"/>
                <a:cs typeface="Arial Black" panose="020B0A04020102020204" pitchFamily="34" charset="0"/>
              </a:rPr>
              <a:t>не заполнять</a:t>
            </a:r>
            <a:endParaRPr lang="ru-RU" b="1" dirty="0" smtClean="0">
              <a:latin typeface="Arial Black" panose="020B0A04020102020204" pitchFamily="34" charset="0"/>
              <a:cs typeface="Arial Black" panose="020B0A04020102020204" pitchFamily="34" charset="0"/>
            </a:endParaRPr>
          </a:p>
          <a:p>
            <a:pPr marL="0" indent="0" algn="just">
              <a:buNone/>
            </a:pPr>
            <a:r>
              <a:rPr lang="ru-RU" dirty="0" smtClean="0">
                <a:latin typeface="Arial Black" panose="020B0A04020102020204" pitchFamily="34" charset="0"/>
                <a:cs typeface="Arial Black" panose="020B0A04020102020204" pitchFamily="34" charset="0"/>
              </a:rPr>
              <a:t>Указанные пункты заполняют организации , которые осуществляют бронирование граждан, пребывающих в запасе.</a:t>
            </a:r>
          </a:p>
          <a:p>
            <a:endParaRPr lang="ru-RU" dirty="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txBox="1"/>
          <p:nvPr/>
        </p:nvSpPr>
        <p:spPr>
          <a:xfrm>
            <a:off x="-408940" y="210185"/>
            <a:ext cx="8767445" cy="643953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250" dirty="0">
                <a:latin typeface="Arial Black" panose="020B0A04020102020204" pitchFamily="34" charset="0"/>
                <a:cs typeface="Arial Black" panose="020B0A04020102020204" pitchFamily="34" charset="0"/>
              </a:rPr>
              <a:t>п.15 «Дополнительная информация»</a:t>
            </a:r>
          </a:p>
        </p:txBody>
      </p:sp>
      <p:sp>
        <p:nvSpPr>
          <p:cNvPr id="3" name="Объект 2"/>
          <p:cNvSpPr>
            <a:spLocks noGrp="1"/>
          </p:cNvSpPr>
          <p:nvPr>
            <p:ph sz="half" idx="1"/>
          </p:nvPr>
        </p:nvSpPr>
        <p:spPr>
          <a:xfrm>
            <a:off x="1370527" y="2457453"/>
            <a:ext cx="6859076" cy="2948354"/>
          </a:xfrm>
        </p:spPr>
        <p:txBody>
          <a:bodyPr/>
          <a:lstStyle/>
          <a:p>
            <a:pPr marL="0" indent="0">
              <a:buNone/>
            </a:pPr>
            <a:endParaRPr lang="ru-RU" dirty="0" smtClean="0"/>
          </a:p>
          <a:p>
            <a:endParaRPr lang="ru-RU" dirty="0"/>
          </a:p>
        </p:txBody>
      </p:sp>
      <p:graphicFrame>
        <p:nvGraphicFramePr>
          <p:cNvPr id="2" name="Таблица 1"/>
          <p:cNvGraphicFramePr>
            <a:graphicFrameLocks noGrp="1"/>
          </p:cNvGraphicFramePr>
          <p:nvPr/>
        </p:nvGraphicFramePr>
        <p:xfrm>
          <a:off x="338455" y="957580"/>
          <a:ext cx="8467725" cy="5440680"/>
        </p:xfrm>
        <a:graphic>
          <a:graphicData uri="http://schemas.openxmlformats.org/drawingml/2006/table">
            <a:tbl>
              <a:tblPr firstRow="1" firstCol="1" bandRow="1"/>
              <a:tblGrid>
                <a:gridCol w="1828800"/>
                <a:gridCol w="1484630"/>
                <a:gridCol w="1328420"/>
                <a:gridCol w="1584960"/>
                <a:gridCol w="2240915"/>
              </a:tblGrid>
              <a:tr h="485775">
                <a:tc rowSpan="3">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Наименование должностей</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Всего </a:t>
                      </a:r>
                    </a:p>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работающих</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Пребывающих в запасе</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37160" marR="137160" marT="137160" marB="137160"/>
                </a:tc>
                <a:tc hMerge="1">
                  <a:txBody>
                    <a:bodyPr/>
                    <a:lstStyle/>
                    <a:p>
                      <a:endParaRPr lang="ru-RU"/>
                    </a:p>
                  </a:txBody>
                  <a:tcPr marL="137160" marR="137160" marT="137160" marB="137160"/>
                </a:tc>
              </a:tr>
              <a:tr h="485140">
                <a:tc vMerge="1">
                  <a:txBody>
                    <a:bodyPr/>
                    <a:lstStyle/>
                    <a:p>
                      <a:endParaRPr lang="ru-RU"/>
                    </a:p>
                  </a:txBody>
                  <a:tcPr marL="137160" marR="137160" marT="137160" marB="137160"/>
                </a:tc>
                <a:tc vMerge="1">
                  <a:txBody>
                    <a:bodyPr/>
                    <a:lstStyle/>
                    <a:p>
                      <a:endParaRPr lang="ru-RU"/>
                    </a:p>
                  </a:txBody>
                  <a:tcPr marL="137160" marR="137160" marT="137160" marB="137160"/>
                </a:tc>
                <a:tc rowSpan="2">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всего</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в том числе</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37160" marR="137160" marT="137160" marB="137160"/>
                </a:tc>
              </a:tr>
              <a:tr h="1379855">
                <a:tc vMerge="1">
                  <a:txBody>
                    <a:bodyPr/>
                    <a:lstStyle/>
                    <a:p>
                      <a:endParaRPr lang="ru-RU"/>
                    </a:p>
                  </a:txBody>
                  <a:tcPr marL="137160" marR="137160" marT="137160" marB="137160"/>
                </a:tc>
                <a:tc vMerge="1">
                  <a:txBody>
                    <a:bodyPr/>
                    <a:lstStyle/>
                    <a:p>
                      <a:endParaRPr lang="ru-RU"/>
                    </a:p>
                  </a:txBody>
                  <a:tcPr marL="137160" marR="137160" marT="137160" marB="137160"/>
                </a:tc>
                <a:tc vMerge="1">
                  <a:txBody>
                    <a:bodyPr/>
                    <a:lstStyle/>
                    <a:p>
                      <a:endParaRPr lang="ru-RU"/>
                    </a:p>
                  </a:txBody>
                  <a:tcPr marL="137160" marR="137160" marT="137160" marB="137160"/>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офицеров</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прапорщиков, мичманов, сержантов, старшин, солдат и матросов</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140">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1</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2</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3</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4</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5</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Руководители</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140">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Специалисты</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Служащие</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70">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Рабочие</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Всего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buNone/>
                      </a:pPr>
                      <a:r>
                        <a:rPr lang="en-US" sz="1600" b="0">
                          <a:latin typeface="Arial Black" panose="020B0A04020102020204" pitchFamily="34" charset="0"/>
                          <a:cs typeface="Arial Black" panose="020B0A04020102020204" pitchFamily="34" charset="0"/>
                        </a:rPr>
                        <a:t>Пункт10</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buNone/>
                      </a:pPr>
                      <a:r>
                        <a:rPr lang="en-US" sz="1600" b="0">
                          <a:latin typeface="Arial Black" panose="020B0A04020102020204" pitchFamily="34" charset="0"/>
                          <a:cs typeface="Arial Black" panose="020B0A04020102020204" pitchFamily="34" charset="0"/>
                        </a:rPr>
                        <a:t>Пункт10.1</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buNone/>
                      </a:pPr>
                      <a:r>
                        <a:rPr lang="en-US" sz="1600" b="0">
                          <a:latin typeface="Arial Black" panose="020B0A04020102020204" pitchFamily="34" charset="0"/>
                          <a:cs typeface="Arial Black" panose="020B0A04020102020204" pitchFamily="34" charset="0"/>
                        </a:rPr>
                        <a:t>Пункт10.1 а)</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latin typeface="Arial Black" panose="020B0A04020102020204" pitchFamily="34" charset="0"/>
                          <a:cs typeface="Arial Black" panose="020B0A04020102020204" pitchFamily="34" charset="0"/>
                        </a:rPr>
                        <a:t>Пункт10.1 б)</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half" idx="1"/>
          </p:nvPr>
        </p:nvSpPr>
        <p:spPr>
          <a:xfrm>
            <a:off x="152400" y="204470"/>
            <a:ext cx="8780780" cy="6502400"/>
          </a:xfrm>
        </p:spPr>
        <p:txBody>
          <a:bodyPr>
            <a:normAutofit fontScale="92500"/>
          </a:bodyPr>
          <a:lstStyle/>
          <a:p>
            <a:pPr algn="just" fontAlgn="auto">
              <a:spcAft>
                <a:spcPts val="1200"/>
              </a:spcAft>
            </a:pPr>
            <a:r>
              <a:rPr lang="ru-RU" sz="4000" b="1" dirty="0" smtClean="0">
                <a:latin typeface="Arial Narrow" panose="020B0606020202030204" charset="0"/>
                <a:cs typeface="Arial Narrow" panose="020B0606020202030204" charset="0"/>
              </a:rPr>
              <a:t>Карточка подписывается руководителем </a:t>
            </a:r>
          </a:p>
          <a:p>
            <a:pPr marL="0" indent="0" algn="just" fontAlgn="auto">
              <a:spcAft>
                <a:spcPts val="1200"/>
              </a:spcAft>
              <a:buNone/>
            </a:pPr>
            <a:r>
              <a:rPr lang="ru-RU" sz="4000" b="1" dirty="0" smtClean="0">
                <a:latin typeface="Arial Narrow" panose="020B0606020202030204" charset="0"/>
                <a:cs typeface="Arial Narrow" panose="020B0606020202030204" charset="0"/>
              </a:rPr>
              <a:t>или исполняющим обязанности руководителя организации </a:t>
            </a:r>
          </a:p>
          <a:p>
            <a:pPr marL="0" indent="0" algn="just" fontAlgn="auto">
              <a:spcAft>
                <a:spcPts val="1200"/>
              </a:spcAft>
              <a:buNone/>
            </a:pPr>
            <a:r>
              <a:rPr lang="ru-RU" sz="4000" b="1" dirty="0" smtClean="0">
                <a:latin typeface="Arial Narrow" panose="020B0606020202030204" charset="0"/>
                <a:cs typeface="Arial Narrow" panose="020B0606020202030204" charset="0"/>
              </a:rPr>
              <a:t>с расшифровкой подписи, указанием инициалов </a:t>
            </a:r>
          </a:p>
          <a:p>
            <a:pPr marL="0" indent="0" algn="just" fontAlgn="auto">
              <a:spcAft>
                <a:spcPts val="1200"/>
              </a:spcAft>
              <a:buNone/>
            </a:pPr>
            <a:r>
              <a:rPr lang="ru-RU" sz="4000" b="1" dirty="0" smtClean="0">
                <a:latin typeface="Arial Narrow" panose="020B0606020202030204" charset="0"/>
                <a:cs typeface="Arial Narrow" panose="020B0606020202030204" charset="0"/>
              </a:rPr>
              <a:t>и даты </a:t>
            </a:r>
          </a:p>
          <a:p>
            <a:pPr algn="just" fontAlgn="auto">
              <a:spcAft>
                <a:spcPts val="1200"/>
              </a:spcAft>
            </a:pPr>
            <a:endParaRPr lang="ru-RU" sz="4000" dirty="0" smtClean="0">
              <a:latin typeface="Arial Black" panose="020B0A04020102020204" pitchFamily="34" charset="0"/>
              <a:cs typeface="Arial Black" panose="020B0A04020102020204" pitchFamily="34" charset="0"/>
            </a:endParaRPr>
          </a:p>
          <a:p>
            <a:pPr algn="just" fontAlgn="auto">
              <a:spcAft>
                <a:spcPts val="1200"/>
              </a:spcAft>
            </a:pPr>
            <a:r>
              <a:rPr lang="ru-RU" sz="4000" b="1" dirty="0" smtClean="0">
                <a:latin typeface="Arial Narrow" panose="020B0606020202030204" charset="0"/>
                <a:cs typeface="Arial Narrow" panose="020B0606020202030204" charset="0"/>
              </a:rPr>
              <a:t>Подпись заверяется печатью организации.</a:t>
            </a:r>
            <a:endParaRPr lang="ru-RU" b="1" dirty="0" smtClean="0">
              <a:latin typeface="Arial Narrow" panose="020B0606020202030204" charset="0"/>
              <a:cs typeface="Arial Narrow" panose="020B0606020202030204" charset="0"/>
            </a:endParaRPr>
          </a:p>
          <a:p>
            <a:pPr fontAlgn="auto">
              <a:spcAft>
                <a:spcPts val="1200"/>
              </a:spcAft>
            </a:pPr>
            <a:endParaRPr lang="ru-RU" dirty="0" smtClean="0">
              <a:latin typeface="Arial Black" panose="020B0A04020102020204" pitchFamily="34" charset="0"/>
              <a:cs typeface="Arial Black" panose="020B0A04020102020204" pitchFamily="34" charset="0"/>
            </a:endParaRPr>
          </a:p>
          <a:p>
            <a:endParaRPr lang="ru-RU" dirty="0" smtClean="0">
              <a:latin typeface="Arial Black" panose="020B0A04020102020204" pitchFamily="34" charset="0"/>
              <a:cs typeface="Arial Black" panose="020B0A04020102020204" pitchFamily="34" charset="0"/>
            </a:endParaRPr>
          </a:p>
          <a:p>
            <a:endParaRPr lang="ru-RU"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sz="half" idx="1"/>
          </p:nvPr>
        </p:nvSpPr>
        <p:spPr>
          <a:xfrm>
            <a:off x="152400" y="204470"/>
            <a:ext cx="8780780" cy="6653530"/>
          </a:xfrm>
        </p:spPr>
        <p:txBody>
          <a:bodyPr>
            <a:normAutofit/>
          </a:bodyPr>
          <a:lstStyle/>
          <a:p>
            <a:pPr marL="266700" algn="just" fontAlgn="auto">
              <a:lnSpc>
                <a:spcPct val="150000"/>
              </a:lnSpc>
            </a:pPr>
            <a:r>
              <a:rPr lang="ru-RU" sz="3000" dirty="0" smtClean="0">
                <a:latin typeface="Arial Black" panose="020B0A04020102020204" pitchFamily="34" charset="0"/>
                <a:cs typeface="Arial Black" panose="020B0A04020102020204" pitchFamily="34" charset="0"/>
              </a:rPr>
              <a:t>При </a:t>
            </a:r>
            <a:r>
              <a:rPr lang="ru-RU" sz="3000" dirty="0" smtClean="0">
                <a:solidFill>
                  <a:srgbClr val="002060"/>
                </a:solidFill>
                <a:latin typeface="Arial Black" panose="020B0A04020102020204" pitchFamily="34" charset="0"/>
                <a:cs typeface="Arial Black" panose="020B0A04020102020204" pitchFamily="34" charset="0"/>
              </a:rPr>
              <a:t>ликвидации организации</a:t>
            </a:r>
            <a:r>
              <a:rPr lang="ru-RU" sz="3000" dirty="0" smtClean="0">
                <a:latin typeface="Arial Black" panose="020B0A04020102020204" pitchFamily="34" charset="0"/>
                <a:cs typeface="Arial Black" panose="020B0A04020102020204" pitchFamily="34" charset="0"/>
              </a:rPr>
              <a:t> необходимо сообщать </a:t>
            </a:r>
            <a:r>
              <a:rPr lang="ru-RU" sz="3000" dirty="0" smtClean="0">
                <a:solidFill>
                  <a:srgbClr val="002060"/>
                </a:solidFill>
                <a:latin typeface="Arial Black" panose="020B0A04020102020204" pitchFamily="34" charset="0"/>
                <a:cs typeface="Arial Black" panose="020B0A04020102020204" pitchFamily="34" charset="0"/>
              </a:rPr>
              <a:t>письменно в районную комиссию</a:t>
            </a:r>
            <a:r>
              <a:rPr lang="ru-RU" sz="3000" dirty="0" smtClean="0">
                <a:latin typeface="Arial Black" panose="020B0A04020102020204" pitchFamily="34" charset="0"/>
                <a:cs typeface="Arial Black" panose="020B0A04020102020204" pitchFamily="34" charset="0"/>
              </a:rPr>
              <a:t> по бронированию граждан, пребывающих в запасе, мотивы снятия с учёта (дата и номер решения вышестоящей организации, решение ликвидационной комиссии или другие причины).</a:t>
            </a:r>
          </a:p>
          <a:p>
            <a:pPr marL="266700" fontAlgn="auto">
              <a:lnSpc>
                <a:spcPct val="150000"/>
              </a:lnSpc>
            </a:pPr>
            <a:endParaRPr lang="ru-RU" sz="3000" dirty="0" smtClean="0">
              <a:latin typeface="Arial Black" panose="020B0A04020102020204" pitchFamily="34" charset="0"/>
              <a:cs typeface="Arial Black" panose="020B0A04020102020204" pitchFamily="34" charset="0"/>
            </a:endParaRPr>
          </a:p>
          <a:p>
            <a:endParaRPr lang="ru-RU" sz="30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sz="half" idx="1"/>
          </p:nvPr>
        </p:nvSpPr>
        <p:spPr>
          <a:xfrm>
            <a:off x="152400" y="204470"/>
            <a:ext cx="8780780" cy="6502400"/>
          </a:xfrm>
        </p:spPr>
        <p:txBody>
          <a:bodyPr>
            <a:normAutofit/>
          </a:bodyPr>
          <a:lstStyle/>
          <a:p>
            <a:pPr algn="just" fontAlgn="auto">
              <a:lnSpc>
                <a:spcPct val="150000"/>
              </a:lnSpc>
            </a:pPr>
            <a:r>
              <a:rPr lang="ru-RU" sz="3000" dirty="0" smtClean="0">
                <a:latin typeface="Arial Black" panose="020B0A04020102020204" pitchFamily="34" charset="0"/>
                <a:cs typeface="Arial Black" panose="020B0A04020102020204" pitchFamily="34" charset="0"/>
              </a:rPr>
              <a:t>При смене руководителя, работника, отвечающего за воинский учет, номеров рабочих телефонов и адреса организации </a:t>
            </a:r>
            <a:r>
              <a:rPr lang="ru-RU" sz="3000" dirty="0" smtClean="0">
                <a:solidFill>
                  <a:srgbClr val="002060"/>
                </a:solidFill>
                <a:latin typeface="Arial Black" panose="020B0A04020102020204" pitchFamily="34" charset="0"/>
                <a:cs typeface="Arial Black" panose="020B0A04020102020204" pitchFamily="34" charset="0"/>
              </a:rPr>
              <a:t>письменно сообщать в </a:t>
            </a:r>
            <a:r>
              <a:rPr lang="en-US" sz="3000" dirty="0" smtClean="0">
                <a:solidFill>
                  <a:srgbClr val="002060"/>
                </a:solidFill>
                <a:latin typeface="Arial Black" panose="020B0A04020102020204" pitchFamily="34" charset="0"/>
                <a:cs typeface="Arial Black" panose="020B0A04020102020204" pitchFamily="34" charset="0"/>
              </a:rPr>
              <a:t>3-</a:t>
            </a:r>
            <a:r>
              <a:rPr lang="ru-RU" sz="3000" dirty="0" smtClean="0">
                <a:solidFill>
                  <a:srgbClr val="002060"/>
                </a:solidFill>
                <a:latin typeface="Arial Black" panose="020B0A04020102020204" pitchFamily="34" charset="0"/>
                <a:cs typeface="Arial Black" panose="020B0A04020102020204" pitchFamily="34" charset="0"/>
              </a:rPr>
              <a:t>х дневный </a:t>
            </a:r>
            <a:r>
              <a:rPr lang="ru-RU" sz="3000" dirty="0" smtClean="0">
                <a:latin typeface="Arial Black" panose="020B0A04020102020204" pitchFamily="34" charset="0"/>
                <a:cs typeface="Arial Black" panose="020B0A04020102020204" pitchFamily="34" charset="0"/>
              </a:rPr>
              <a:t>срок об изменениях в районную комиссию муниципального образования по бронированию граждан, пребывающих в запасе.</a:t>
            </a:r>
            <a:endParaRPr lang="ru-RU" sz="3000" dirty="0">
              <a:latin typeface="Arial Black" panose="020B0A04020102020204" pitchFamily="34" charset="0"/>
              <a:cs typeface="Arial Black" panose="020B0A04020102020204" pitchFamily="34" charset="0"/>
            </a:endParaRPr>
          </a:p>
          <a:p>
            <a:pPr fontAlgn="auto">
              <a:lnSpc>
                <a:spcPct val="150000"/>
              </a:lnSpc>
            </a:pPr>
            <a:endParaRPr lang="ru-RU" dirty="0" smtClean="0">
              <a:latin typeface="Arial Black" panose="020B0A04020102020204" pitchFamily="34" charset="0"/>
              <a:cs typeface="Arial Black" panose="020B0A04020102020204" pitchFamily="34" charset="0"/>
            </a:endParaRPr>
          </a:p>
          <a:p>
            <a:pPr fontAlgn="auto">
              <a:lnSpc>
                <a:spcPct val="150000"/>
              </a:lnSpc>
            </a:pPr>
            <a:endParaRPr lang="ru-RU" dirty="0" smtClean="0">
              <a:latin typeface="Arial Black" panose="020B0A04020102020204" pitchFamily="34" charset="0"/>
              <a:cs typeface="Arial Black" panose="020B0A04020102020204" pitchFamily="34" charset="0"/>
            </a:endParaRPr>
          </a:p>
          <a:p>
            <a:endParaRPr lang="ru-RU"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6" name="Текст 2"/>
          <p:cNvSpPr txBox="1"/>
          <p:nvPr/>
        </p:nvSpPr>
        <p:spPr>
          <a:xfrm>
            <a:off x="173355" y="225425"/>
            <a:ext cx="8641715" cy="644779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fontAlgn="auto">
              <a:lnSpc>
                <a:spcPct val="150000"/>
              </a:lnSpc>
              <a:buNone/>
            </a:pPr>
            <a:r>
              <a:rPr lang="ru-RU" sz="4000" dirty="0">
                <a:latin typeface="Arial Black" panose="020B0A04020102020204" pitchFamily="34" charset="0"/>
                <a:cs typeface="Arial Black" panose="020B0A04020102020204" pitchFamily="34" charset="0"/>
              </a:rPr>
              <a:t>Карточку учёта организации </a:t>
            </a:r>
          </a:p>
          <a:p>
            <a:pPr marL="0" indent="0" algn="ctr" fontAlgn="auto">
              <a:lnSpc>
                <a:spcPct val="150000"/>
              </a:lnSpc>
              <a:buNone/>
            </a:pPr>
            <a:r>
              <a:rPr lang="ru-RU" sz="4000" dirty="0">
                <a:latin typeface="Arial Black" panose="020B0A04020102020204" pitchFamily="34" charset="0"/>
                <a:cs typeface="Arial Black" panose="020B0A04020102020204" pitchFamily="34" charset="0"/>
              </a:rPr>
              <a:t>(форму 18)  3 экземпляра представить в срок </a:t>
            </a:r>
            <a:endParaRPr lang="ru-RU" sz="4000" b="1" u="sng" dirty="0">
              <a:latin typeface="Arial Black" panose="020B0A04020102020204" pitchFamily="34" charset="0"/>
              <a:cs typeface="Arial Black" panose="020B0A04020102020204" pitchFamily="34" charset="0"/>
            </a:endParaRPr>
          </a:p>
          <a:p>
            <a:pPr marL="0" indent="0" algn="ctr" fontAlgn="auto">
              <a:lnSpc>
                <a:spcPct val="150000"/>
              </a:lnSpc>
              <a:buNone/>
            </a:pPr>
            <a:r>
              <a:rPr lang="ru-RU" sz="4000" b="1" u="sng" dirty="0">
                <a:gradFill>
                  <a:gsLst>
                    <a:gs pos="0">
                      <a:srgbClr val="E30000"/>
                    </a:gs>
                    <a:gs pos="100000">
                      <a:srgbClr val="760303"/>
                    </a:gs>
                  </a:gsLst>
                  <a:lin scaled="0"/>
                </a:gradFill>
                <a:latin typeface="Arial Black" panose="020B0A04020102020204" pitchFamily="34" charset="0"/>
                <a:cs typeface="Arial Black" panose="020B0A04020102020204" pitchFamily="34" charset="0"/>
              </a:rPr>
              <a:t>не позднее 30 октября 2023</a:t>
            </a:r>
            <a:endParaRPr lang="ru-RU" sz="4000" b="1" u="sng" dirty="0">
              <a:latin typeface="Arial Black" panose="020B0A04020102020204" pitchFamily="34" charset="0"/>
              <a:cs typeface="Arial Black" panose="020B0A04020102020204" pitchFamily="34" charset="0"/>
            </a:endParaRPr>
          </a:p>
          <a:p>
            <a:pPr marL="0" indent="0" algn="ctr" fontAlgn="auto">
              <a:lnSpc>
                <a:spcPct val="150000"/>
              </a:lnSpc>
              <a:buNone/>
            </a:pPr>
            <a:r>
              <a:rPr lang="ru-RU" sz="4000" dirty="0">
                <a:solidFill>
                  <a:schemeClr val="tx1"/>
                </a:solidFill>
                <a:latin typeface="Arial Black" panose="020B0A04020102020204" pitchFamily="34" charset="0"/>
                <a:cs typeface="Arial Black" panose="020B0A04020102020204" pitchFamily="34" charset="0"/>
              </a:rPr>
              <a:t>по адресу: проспект Ленина, дом 75, подъезд 3 </a:t>
            </a:r>
          </a:p>
          <a:p>
            <a:pPr marL="0" indent="0" algn="just">
              <a:buNone/>
            </a:pPr>
            <a:endParaRPr lang="ru-RU" sz="2250" b="1" i="1" dirty="0"/>
          </a:p>
          <a:p>
            <a:pPr marL="0" indent="0" algn="just">
              <a:buNone/>
            </a:pPr>
            <a:endParaRPr lang="ru-RU"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balinaZM\Desktop\photo_2023-11-07_15-5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1" y="125259"/>
            <a:ext cx="8768220" cy="6538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b="51106"/>
          <a:stretch>
            <a:fillRect/>
          </a:stretch>
        </p:blipFill>
        <p:spPr bwMode="auto">
          <a:xfrm>
            <a:off x="0" y="123190"/>
            <a:ext cx="9756140" cy="653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p:nvPr/>
        </p:nvSpPr>
        <p:spPr>
          <a:xfrm>
            <a:off x="204107" y="2261506"/>
            <a:ext cx="8727622" cy="4090307"/>
          </a:xfrm>
          <a:prstGeom prst="rect">
            <a:avLst/>
          </a:prstGeom>
        </p:spPr>
        <p:txBody>
          <a:bodyPr vert="horz" lIns="68580" tIns="34290" rIns="68580" bIns="3429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20000"/>
              </a:lnSpc>
            </a:pPr>
            <a:r>
              <a:rPr lang="ru-RU" sz="3200" b="1" dirty="0">
                <a:latin typeface="Arial Black" panose="020B0A04020102020204" pitchFamily="34" charset="0"/>
                <a:cs typeface="Aharoni" panose="02010803020104030203" pitchFamily="2" charset="-79"/>
              </a:rPr>
              <a:t>Тема: </a:t>
            </a:r>
            <a:r>
              <a:rPr lang="ru-RU" sz="3200" b="1" i="1" dirty="0">
                <a:latin typeface="Arial Black" panose="020B0A04020102020204" pitchFamily="34" charset="0"/>
                <a:cs typeface="Aharoni" panose="02010803020104030203" pitchFamily="2" charset="-79"/>
              </a:rPr>
              <a:t>«Особенности, порядок подготовки и представления отчёта о состоянии работы по вопросам воинского учёта и бронирования граждан, пребывающих в запасе, </a:t>
            </a:r>
            <a:endParaRPr lang="ru-RU" sz="3200" b="1" i="1" dirty="0" smtClean="0">
              <a:latin typeface="Arial Black" panose="020B0A04020102020204" pitchFamily="34" charset="0"/>
              <a:cs typeface="Aharoni" panose="02010803020104030203" pitchFamily="2" charset="-79"/>
            </a:endParaRPr>
          </a:p>
          <a:p>
            <a:pPr algn="ctr">
              <a:lnSpc>
                <a:spcPct val="120000"/>
              </a:lnSpc>
            </a:pPr>
            <a:r>
              <a:rPr lang="ru-RU" sz="3200" b="1" i="1" dirty="0" smtClean="0">
                <a:latin typeface="Arial Black" panose="020B0A04020102020204" pitchFamily="34" charset="0"/>
                <a:cs typeface="Aharoni" panose="02010803020104030203" pitchFamily="2" charset="-79"/>
              </a:rPr>
              <a:t>за </a:t>
            </a:r>
            <a:r>
              <a:rPr lang="ru-RU" sz="3200" b="1" i="1" dirty="0">
                <a:latin typeface="Arial Black" panose="020B0A04020102020204" pitchFamily="34" charset="0"/>
                <a:cs typeface="Aharoni" panose="02010803020104030203" pitchFamily="2" charset="-79"/>
              </a:rPr>
              <a:t>2023 год</a:t>
            </a:r>
            <a:r>
              <a:rPr lang="ru-RU" sz="3200" b="1" i="1" dirty="0" smtClean="0">
                <a:latin typeface="Arial Black" panose="020B0A04020102020204" pitchFamily="34" charset="0"/>
                <a:cs typeface="Aharoni" panose="02010803020104030203" pitchFamily="2" charset="-79"/>
              </a:rPr>
              <a:t>»</a:t>
            </a:r>
            <a:endParaRPr lang="ru-RU" sz="3200" b="1" i="1" dirty="0">
              <a:latin typeface="Arial Black" panose="020B0A04020102020204" pitchFamily="34" charset="0"/>
              <a:cs typeface="Aharoni" panose="02010803020104030203" pitchFamily="2" charset="-79"/>
            </a:endParaRPr>
          </a:p>
        </p:txBody>
      </p:sp>
      <p:sp>
        <p:nvSpPr>
          <p:cNvPr id="8" name="Заголовок 1"/>
          <p:cNvSpPr txBox="1"/>
          <p:nvPr/>
        </p:nvSpPr>
        <p:spPr>
          <a:xfrm>
            <a:off x="1926771" y="302416"/>
            <a:ext cx="6915150" cy="1697833"/>
          </a:xfrm>
          <a:prstGeom prst="rect">
            <a:avLst/>
          </a:prstGeom>
        </p:spPr>
        <p:txBody>
          <a:bodyPr vert="horz" lIns="68580" tIns="34290" rIns="68580" bIns="3429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0700" b="1" dirty="0">
                <a:cs typeface="Aharoni" panose="02010803020104030203" pitchFamily="2" charset="-79"/>
              </a:rPr>
              <a:t>Муниципальное образование </a:t>
            </a:r>
            <a:r>
              <a:rPr lang="ru-RU" sz="10700" b="1" dirty="0" smtClean="0">
                <a:cs typeface="Aharoni" panose="02010803020104030203" pitchFamily="2" charset="-79"/>
              </a:rPr>
              <a:t>город </a:t>
            </a:r>
            <a:r>
              <a:rPr lang="ru-RU" sz="10700" b="1" dirty="0">
                <a:cs typeface="Aharoni" panose="02010803020104030203" pitchFamily="2" charset="-79"/>
              </a:rPr>
              <a:t>Мурманск</a:t>
            </a:r>
          </a:p>
          <a:p>
            <a:endParaRPr lang="ru-RU" sz="10700" b="1" dirty="0">
              <a:cs typeface="Aharoni" panose="02010803020104030203" pitchFamily="2" charset="-79"/>
            </a:endParaRPr>
          </a:p>
          <a:p>
            <a:r>
              <a:rPr lang="ru-RU" sz="10700" b="1" dirty="0">
                <a:cs typeface="Aharoni" panose="02010803020104030203" pitchFamily="2" charset="-79"/>
              </a:rPr>
              <a:t>Районная комиссия по бронированию граждан, пребывающих в запасе</a:t>
            </a:r>
            <a:r>
              <a:rPr lang="ru-RU" sz="8500" b="1" dirty="0">
                <a:cs typeface="Aharoni" panose="02010803020104030203" pitchFamily="2" charset="-79"/>
              </a:rPr>
              <a:t/>
            </a:r>
            <a:br>
              <a:rPr lang="ru-RU" sz="8500" b="1" dirty="0">
                <a:cs typeface="Aharoni" panose="02010803020104030203" pitchFamily="2" charset="-79"/>
              </a:rPr>
            </a:br>
            <a:r>
              <a:rPr lang="ru-RU" sz="2325" dirty="0"/>
              <a:t/>
            </a:r>
            <a:br>
              <a:rPr lang="ru-RU" sz="2325" dirty="0"/>
            </a:br>
            <a:endParaRPr lang="ru-RU" sz="2325" dirty="0"/>
          </a:p>
        </p:txBody>
      </p:sp>
      <p:pic>
        <p:nvPicPr>
          <p:cNvPr id="9" name="Рисунок 8"/>
          <p:cNvPicPr>
            <a:picLocks noChangeAspect="1"/>
          </p:cNvPicPr>
          <p:nvPr/>
        </p:nvPicPr>
        <p:blipFill>
          <a:blip r:embed="rId2"/>
          <a:stretch>
            <a:fillRect/>
          </a:stretch>
        </p:blipFill>
        <p:spPr>
          <a:xfrm>
            <a:off x="204107" y="302417"/>
            <a:ext cx="1648600" cy="2170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870" y="365125"/>
            <a:ext cx="8787765" cy="5128895"/>
          </a:xfrm>
        </p:spPr>
        <p:txBody>
          <a:bodyPr>
            <a:normAutofit/>
          </a:bodyPr>
          <a:lstStyle/>
          <a:p>
            <a:pPr algn="just"/>
            <a:r>
              <a:rPr lang="ru-RU" i="1" dirty="0">
                <a:latin typeface="Arial Black" panose="020B0A04020102020204" pitchFamily="34" charset="0"/>
                <a:sym typeface="+mn-ea"/>
              </a:rPr>
              <a:t>Изменения  требований руководящих документов </a:t>
            </a:r>
            <a:br>
              <a:rPr lang="ru-RU" i="1" dirty="0">
                <a:latin typeface="Arial Black" panose="020B0A04020102020204" pitchFamily="34" charset="0"/>
                <a:sym typeface="+mn-ea"/>
              </a:rPr>
            </a:br>
            <a:r>
              <a:rPr lang="ru-RU" i="1" dirty="0">
                <a:latin typeface="Arial Black" panose="020B0A04020102020204" pitchFamily="34" charset="0"/>
                <a:sym typeface="+mn-ea"/>
              </a:rPr>
              <a:t>в области воинского учета</a:t>
            </a:r>
            <a:endParaRPr lang="ru-RU"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628650" y="185420"/>
            <a:ext cx="8145145" cy="6579235"/>
          </a:xfrm>
        </p:spPr>
        <p:txBody>
          <a:bodyPr>
            <a:normAutofit/>
          </a:bodyPr>
          <a:lstStyle/>
          <a:p>
            <a:pPr marL="0" indent="0" algn="ctr">
              <a:buNone/>
            </a:pPr>
            <a:r>
              <a:rPr lang="ru-RU" altLang="en-US" dirty="0">
                <a:latin typeface="Arial Black" panose="020B0A04020102020204" pitchFamily="34" charset="0"/>
                <a:cs typeface="Arial Black" panose="020B0A04020102020204" pitchFamily="34" charset="0"/>
              </a:rPr>
              <a:t>Изменения в области воинского учета</a:t>
            </a:r>
            <a:endParaRPr lang="ru-RU" altLang="en-US" dirty="0"/>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1. Федеральный закон от 28.03.1998 </a:t>
            </a:r>
            <a:br>
              <a:rPr lang="ru-RU" altLang="en-US" sz="2600" dirty="0">
                <a:latin typeface="Arial Black" panose="020B0A04020102020204" pitchFamily="34" charset="0"/>
                <a:cs typeface="Arial Black" panose="020B0A04020102020204" pitchFamily="34" charset="0"/>
              </a:rPr>
            </a:br>
            <a:r>
              <a:rPr lang="ru-RU" altLang="en-US" sz="2600" dirty="0">
                <a:latin typeface="Arial Black" panose="020B0A04020102020204" pitchFamily="34" charset="0"/>
                <a:cs typeface="Arial Black" panose="020B0A04020102020204" pitchFamily="34" charset="0"/>
              </a:rPr>
              <a:t>№ 53-ФЗ </a:t>
            </a:r>
            <a:r>
              <a:rPr lang="ru-RU" altLang="en-US" sz="2600" dirty="0" smtClean="0">
                <a:latin typeface="Arial Black" panose="020B0A04020102020204" pitchFamily="34" charset="0"/>
                <a:cs typeface="Arial Black" panose="020B0A04020102020204" pitchFamily="34" charset="0"/>
              </a:rPr>
              <a:t>«О </a:t>
            </a:r>
            <a:r>
              <a:rPr lang="ru-RU" altLang="en-US" sz="2600" dirty="0">
                <a:latin typeface="Arial Black" panose="020B0A04020102020204" pitchFamily="34" charset="0"/>
                <a:cs typeface="Arial Black" panose="020B0A04020102020204" pitchFamily="34" charset="0"/>
              </a:rPr>
              <a:t>воинской обязанности и военной службе»</a:t>
            </a:r>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2. Постановление Правительства от 27.11.2006 № 719 «Об утверждении Положения о воинском учёте»</a:t>
            </a:r>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3. Кодекс Российской Федерации об административных правонарушениях</a:t>
            </a:r>
          </a:p>
          <a:p>
            <a:pPr marL="0" indent="0" algn="just" fontAlgn="auto">
              <a:lnSpc>
                <a:spcPct val="150000"/>
              </a:lnSpc>
              <a:buNone/>
            </a:pP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297815" y="681990"/>
            <a:ext cx="8401685" cy="5882005"/>
          </a:xfrm>
        </p:spPr>
        <p:txBody>
          <a:bodyPr>
            <a:normAutofit fontScale="60000" lnSpcReduction="20000"/>
          </a:bodyPr>
          <a:lstStyle/>
          <a:p>
            <a:pPr marL="0" indent="0" algn="just">
              <a:buNone/>
            </a:pPr>
            <a:endParaRPr lang="ru-RU" altLang="en-US" sz="3000">
              <a:latin typeface="Arial Narrow" panose="020B0606020202030204" charset="0"/>
              <a:cs typeface="Arial Narrow" panose="020B0606020202030204" charset="0"/>
            </a:endParaRPr>
          </a:p>
          <a:p>
            <a:pPr marL="0" indent="0" algn="just" fontAlgn="auto">
              <a:lnSpc>
                <a:spcPct val="150000"/>
              </a:lnSpc>
              <a:buNone/>
            </a:pPr>
            <a:r>
              <a:rPr lang="ru-RU" altLang="en-US" sz="3335" b="1">
                <a:latin typeface="Arial" panose="020B0604020202020204" pitchFamily="34" charset="0"/>
                <a:cs typeface="Arial" panose="020B0604020202020204" pitchFamily="34" charset="0"/>
              </a:rPr>
              <a:t>Министерство обороны Российской Федерации является оператором Реестра воинского учета. Министерство цифрового развития, связи и массовых коммуникаций Российской Федерации создает Реестр воинского учета в интересах Министерства обороны Российской Федерации. Правительство Российской Федерации устанавливает порядок, сроки и особенности создания, ввода в эксплуатацию, эксплуатации, функционирования и ведения Реестра воинского учета, а также содержание и сроки реализации этапов мероприятий по созданию, вводу в эксплуатацию и эксплуатации Реестра воинского учета.</a:t>
            </a:r>
          </a:p>
        </p:txBody>
      </p:sp>
      <p:sp>
        <p:nvSpPr>
          <p:cNvPr id="5" name="Текстовое поле 4"/>
          <p:cNvSpPr txBox="1"/>
          <p:nvPr/>
        </p:nvSpPr>
        <p:spPr>
          <a:xfrm>
            <a:off x="298450" y="219075"/>
            <a:ext cx="8531225" cy="758825"/>
          </a:xfrm>
          <a:prstGeom prst="rect">
            <a:avLst/>
          </a:prstGeom>
          <a:noFill/>
        </p:spPr>
        <p:txBody>
          <a:bodyPr wrap="square" rtlCol="0" anchor="t">
            <a:spAutoFit/>
          </a:bodyPr>
          <a:lstStyle/>
          <a:p>
            <a:pPr marL="0" indent="0" algn="ctr">
              <a:buNone/>
            </a:pPr>
            <a:r>
              <a:rPr lang="ru-RU" altLang="en-US" sz="4335">
                <a:latin typeface="Arial Black" panose="020B0A04020102020204" pitchFamily="34" charset="0"/>
                <a:cs typeface="Arial Black" panose="020B0A04020102020204" pitchFamily="34" charset="0"/>
                <a:sym typeface="+mn-ea"/>
              </a:rPr>
              <a:t>Реестр воинского учета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dirty="0">
                <a:solidFill>
                  <a:schemeClr val="accent1">
                    <a:lumMod val="50000"/>
                  </a:schemeClr>
                </a:solidFill>
                <a:latin typeface="Arial Black" panose="020B0A04020102020204" pitchFamily="34" charset="0"/>
                <a:cs typeface="Arial Black" panose="020B0A04020102020204" pitchFamily="34" charset="0"/>
              </a:rPr>
              <a:t>1. Федеральный закон от 28.03.1998 </a:t>
            </a:r>
            <a:br>
              <a:rPr lang="ru-RU" altLang="en-US" sz="2600" dirty="0">
                <a:solidFill>
                  <a:schemeClr val="accent1">
                    <a:lumMod val="50000"/>
                  </a:schemeClr>
                </a:solidFill>
                <a:latin typeface="Arial Black" panose="020B0A04020102020204" pitchFamily="34" charset="0"/>
                <a:cs typeface="Arial Black" panose="020B0A04020102020204" pitchFamily="34" charset="0"/>
              </a:rPr>
            </a:br>
            <a:r>
              <a:rPr lang="ru-RU" altLang="en-US" sz="2600" dirty="0">
                <a:solidFill>
                  <a:schemeClr val="accent1">
                    <a:lumMod val="50000"/>
                  </a:schemeClr>
                </a:solidFill>
                <a:latin typeface="Arial Black" panose="020B0A04020102020204" pitchFamily="34" charset="0"/>
                <a:cs typeface="Arial Black" panose="020B0A04020102020204" pitchFamily="34" charset="0"/>
              </a:rPr>
              <a:t>№ 53-ФЗ </a:t>
            </a:r>
            <a:r>
              <a:rPr lang="ru-RU" altLang="en-US" sz="2600" dirty="0" smtClean="0">
                <a:solidFill>
                  <a:schemeClr val="accent1">
                    <a:lumMod val="50000"/>
                  </a:schemeClr>
                </a:solidFill>
                <a:latin typeface="Arial Black" panose="020B0A04020102020204" pitchFamily="34" charset="0"/>
                <a:cs typeface="Arial Black" panose="020B0A04020102020204" pitchFamily="34" charset="0"/>
              </a:rPr>
              <a:t>«О </a:t>
            </a:r>
            <a:r>
              <a:rPr lang="ru-RU" altLang="en-US" sz="2600" dirty="0">
                <a:solidFill>
                  <a:schemeClr val="accent1">
                    <a:lumMod val="50000"/>
                  </a:schemeClr>
                </a:solidFill>
                <a:latin typeface="Arial Black" panose="020B0A04020102020204" pitchFamily="34" charset="0"/>
                <a:cs typeface="Arial Black" panose="020B0A04020102020204" pitchFamily="34" charset="0"/>
              </a:rPr>
              <a:t>воинской обязанности и военной службе»</a:t>
            </a:r>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Статья 4. Обязанности должностных лиц органов государственной власти и организаций по обеспечению исполнения гражданами воинской обязанности</a:t>
            </a:r>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Статья 10. Обязанности граждан по воинскому учету</a:t>
            </a:r>
          </a:p>
          <a:p>
            <a:pPr marL="0" indent="0" algn="just" fontAlgn="auto">
              <a:lnSpc>
                <a:spcPct val="150000"/>
              </a:lnSpc>
              <a:buNone/>
            </a:pP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solidFill>
                  <a:schemeClr val="accent1">
                    <a:lumMod val="50000"/>
                  </a:schemeClr>
                </a:solidFill>
                <a:latin typeface="Arial Black" panose="020B0A04020102020204" pitchFamily="34" charset="0"/>
                <a:cs typeface="Arial Black" panose="020B0A04020102020204" pitchFamily="34" charset="0"/>
              </a:rPr>
              <a:t>Статья 4. Обязанности должностных лиц органов государственной власти и организаций по обеспечению исполнения гражданами воинской обязанности</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1. Руководители, другие ответственные за военно-учетную работу должностные лица (работники) организаций обязаны: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оповещать граждан о вызовах (повестках) военных комиссариатов при поступлении, в том числе в </a:t>
            </a:r>
            <a:r>
              <a:rPr lang="ru-RU" altLang="en-US" sz="3300">
                <a:latin typeface="Arial Black" panose="020B0A04020102020204" pitchFamily="34" charset="0"/>
                <a:cs typeface="Arial Black" panose="020B0A04020102020204" pitchFamily="34" charset="0"/>
              </a:rPr>
              <a:t>электронной форме</a:t>
            </a:r>
            <a:r>
              <a:rPr lang="ru-RU" altLang="en-US" sz="2600">
                <a:latin typeface="Arial Black" panose="020B0A04020102020204" pitchFamily="34" charset="0"/>
                <a:cs typeface="Arial Black" panose="020B0A04020102020204" pitchFamily="34" charset="0"/>
              </a:rPr>
              <a:t>, таких вызовов (повесток) от военных комиссариатов;</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обеспечивать гражданам возможность своевременной явки по вызовам (повесткам) военных комиссариатов;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92405" y="185421"/>
            <a:ext cx="8762365" cy="6337844"/>
          </a:xfrm>
        </p:spPr>
        <p:txBody>
          <a:bodyPr>
            <a:normAutofit fontScale="6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 </a:t>
            </a:r>
            <a:r>
              <a:rPr lang="ru-RU" altLang="en-US" sz="4000" dirty="0">
                <a:latin typeface="Arial Black" panose="020B0A04020102020204" pitchFamily="34" charset="0"/>
                <a:cs typeface="Arial Black" panose="020B0A04020102020204" pitchFamily="34" charset="0"/>
              </a:rPr>
              <a:t>направлять необходимые для ведения воинского учета </a:t>
            </a:r>
            <a:r>
              <a:rPr lang="ru-RU" altLang="en-US" sz="4000" dirty="0">
                <a:highlight>
                  <a:srgbClr val="FFFF00"/>
                </a:highlight>
                <a:latin typeface="Arial Black" panose="020B0A04020102020204" pitchFamily="34" charset="0"/>
                <a:cs typeface="Arial Black" panose="020B0A04020102020204" pitchFamily="34" charset="0"/>
              </a:rPr>
              <a:t>сведения</a:t>
            </a:r>
            <a:r>
              <a:rPr lang="ru-RU" altLang="en-US" sz="4000" dirty="0">
                <a:latin typeface="Arial Black" panose="020B0A04020102020204" pitchFamily="34" charset="0"/>
                <a:cs typeface="Arial Black" panose="020B0A04020102020204" pitchFamily="34" charset="0"/>
              </a:rPr>
              <a:t> о гражданах, состоящих на воинском учете, а также не состоящих, но обязанных состоять на воинском учете,</a:t>
            </a:r>
            <a:r>
              <a:rPr lang="ru-RU" altLang="en-US" sz="3430" dirty="0">
                <a:latin typeface="Arial Black" panose="020B0A04020102020204" pitchFamily="34" charset="0"/>
                <a:cs typeface="Arial Black" panose="020B0A04020102020204" pitchFamily="34" charset="0"/>
              </a:rPr>
              <a:t> </a:t>
            </a:r>
            <a:r>
              <a:rPr lang="ru-RU" altLang="en-US" sz="4715" dirty="0">
                <a:latin typeface="Arial Black" panose="020B0A04020102020204" pitchFamily="34" charset="0"/>
                <a:cs typeface="Arial Black" panose="020B0A04020102020204" pitchFamily="34" charset="0"/>
              </a:rPr>
              <a:t>в </a:t>
            </a:r>
            <a:r>
              <a:rPr lang="ru-RU" altLang="en-US" sz="4715" dirty="0">
                <a:highlight>
                  <a:srgbClr val="FFFF00"/>
                </a:highlight>
                <a:latin typeface="Arial Black" panose="020B0A04020102020204" pitchFamily="34" charset="0"/>
                <a:cs typeface="Arial Black" panose="020B0A04020102020204" pitchFamily="34" charset="0"/>
              </a:rPr>
              <a:t>течение пяти дней</a:t>
            </a:r>
            <a:r>
              <a:rPr lang="ru-RU" altLang="en-US" sz="2600" dirty="0">
                <a:highlight>
                  <a:srgbClr val="FFFF00"/>
                </a:highlight>
                <a:latin typeface="Arial Black" panose="020B0A04020102020204" pitchFamily="34" charset="0"/>
                <a:cs typeface="Arial Black" panose="020B0A04020102020204" pitchFamily="34" charset="0"/>
              </a:rPr>
              <a:t> </a:t>
            </a:r>
            <a:r>
              <a:rPr lang="ru-RU" altLang="en-US" sz="4000" dirty="0">
                <a:latin typeface="Arial Black" panose="020B0A04020102020204" pitchFamily="34" charset="0"/>
                <a:cs typeface="Arial Black" panose="020B0A04020102020204" pitchFamily="34" charset="0"/>
              </a:rPr>
              <a:t>со дня изменения соответствующих сведений</a:t>
            </a:r>
            <a:r>
              <a:rPr lang="ru-RU" altLang="en-US" sz="2600" dirty="0">
                <a:latin typeface="Arial Black" panose="020B0A04020102020204" pitchFamily="34" charset="0"/>
                <a:cs typeface="Arial Black" panose="020B0A04020102020204" pitchFamily="34" charset="0"/>
              </a:rPr>
              <a:t>, в том числе с использованием федеральной государственной информационной системы "Единый портал государственных и муниципальных услуг (функций)" или при наличии технической возможности с использованием регионального портала государственных и муниципальных услуг (функций) (далее - Портал государственных и муниципальных услуг (функций), в порядке, установленном Правительством Российской Федерации;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92405" y="185420"/>
            <a:ext cx="8762365" cy="684466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направлять в военные комиссариаты сведения </a:t>
            </a:r>
            <a:r>
              <a:rPr lang="ru-RU" altLang="en-US" sz="3000">
                <a:highlight>
                  <a:srgbClr val="FFFF00"/>
                </a:highlight>
                <a:latin typeface="Arial Black" panose="020B0A04020102020204" pitchFamily="34" charset="0"/>
                <a:cs typeface="Arial Black" panose="020B0A04020102020204" pitchFamily="34" charset="0"/>
              </a:rPr>
              <a:t>о случаях выявления граждан, не состоящих на воинском учете</a:t>
            </a:r>
            <a:r>
              <a:rPr lang="ru-RU" altLang="en-US" sz="2600">
                <a:latin typeface="Arial Black" panose="020B0A04020102020204" pitchFamily="34" charset="0"/>
                <a:cs typeface="Arial Black" panose="020B0A04020102020204" pitchFamily="34" charset="0"/>
              </a:rPr>
              <a:t>, но обязанных состоять на воинском учете, в </a:t>
            </a:r>
            <a:r>
              <a:rPr lang="ru-RU" altLang="en-US" sz="3000">
                <a:highlight>
                  <a:srgbClr val="FFFF00"/>
                </a:highlight>
                <a:latin typeface="Arial Black" panose="020B0A04020102020204" pitchFamily="34" charset="0"/>
                <a:cs typeface="Arial Black" panose="020B0A04020102020204" pitchFamily="34" charset="0"/>
              </a:rPr>
              <a:t>течение трех рабочих дней</a:t>
            </a:r>
            <a:r>
              <a:rPr lang="ru-RU" altLang="en-US" sz="2600">
                <a:latin typeface="Arial Black" panose="020B0A04020102020204" pitchFamily="34" charset="0"/>
                <a:cs typeface="Arial Black" panose="020B0A04020102020204" pitchFamily="34" charset="0"/>
              </a:rPr>
              <a:t>, в том числе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92405" y="185420"/>
            <a:ext cx="8762365" cy="684466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вручать гражданам, не состоящим на воинском учете, но обязанным состоять на воинском учете, направление в военный комиссариат для постановки на воинский учет</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Военные комиссариаты направляют вызовы (повестки) в организации в отношении граждан - работников таких организаций в письменной и (или) электронной форме.</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249555" y="185420"/>
            <a:ext cx="8780145" cy="6579235"/>
          </a:xfrm>
        </p:spPr>
        <p:txBody>
          <a:bodyPr>
            <a:normAutofit fontScale="65000" lnSpcReduction="20000"/>
          </a:bodyPr>
          <a:lstStyle/>
          <a:p>
            <a:pPr marL="0" indent="0" algn="just" fontAlgn="auto">
              <a:lnSpc>
                <a:spcPct val="150000"/>
              </a:lnSpc>
              <a:buNone/>
            </a:pPr>
            <a:r>
              <a:rPr lang="ru-RU" altLang="en-US" sz="4400" dirty="0">
                <a:solidFill>
                  <a:schemeClr val="accent1">
                    <a:lumMod val="50000"/>
                  </a:schemeClr>
                </a:solidFill>
                <a:latin typeface="Arial Black" panose="020B0A04020102020204" pitchFamily="34" charset="0"/>
                <a:cs typeface="Arial Black" panose="020B0A04020102020204" pitchFamily="34" charset="0"/>
              </a:rPr>
              <a:t>Статья 10. Обязанности граждан по воинскому учету</a:t>
            </a:r>
          </a:p>
          <a:p>
            <a:pPr marL="0" indent="0" algn="just" fontAlgn="auto">
              <a:lnSpc>
                <a:spcPct val="150000"/>
              </a:lnSpc>
              <a:buNone/>
            </a:pPr>
            <a:r>
              <a:rPr lang="ru-RU" altLang="en-US" sz="3100" dirty="0">
                <a:solidFill>
                  <a:schemeClr val="tx1"/>
                </a:solidFill>
                <a:latin typeface="Arial Black" panose="020B0A04020102020204" pitchFamily="34" charset="0"/>
                <a:cs typeface="Arial Black" panose="020B0A04020102020204" pitchFamily="34" charset="0"/>
              </a:rPr>
              <a:t>- при исключении их из списков личного состава воинской части в связи с увольнением с военной службы в запас Вооруженных Сил Российской Федерации, освобождении от отбывания наказания в виде лишения свободы, получении гражданином женского пола военно-учетной специальности, приобретении гражданства Российской Федерации (для граждан, подлежащих постановке на воинский учет) </a:t>
            </a:r>
            <a:r>
              <a:rPr lang="ru-RU" altLang="en-US" sz="3100" dirty="0">
                <a:solidFill>
                  <a:schemeClr val="tx1"/>
                </a:solidFill>
                <a:highlight>
                  <a:srgbClr val="FFFF00"/>
                </a:highlight>
                <a:latin typeface="Arial Black" panose="020B0A04020102020204" pitchFamily="34" charset="0"/>
                <a:cs typeface="Arial Black" panose="020B0A04020102020204" pitchFamily="34" charset="0"/>
              </a:rPr>
              <a:t>явиться в двухнедельный срок в военный комиссариат или в недельный срок подать заявление через Портал </a:t>
            </a:r>
            <a:r>
              <a:rPr lang="ru-RU" altLang="en-US" sz="3100" dirty="0">
                <a:solidFill>
                  <a:schemeClr val="tx1"/>
                </a:solidFill>
                <a:latin typeface="Arial Black" panose="020B0A04020102020204" pitchFamily="34" charset="0"/>
                <a:cs typeface="Arial Black" panose="020B0A04020102020204" pitchFamily="34" charset="0"/>
              </a:rPr>
              <a:t>государственных и муниципальных услуг (функций) со дня наступления указанных событий в военный комиссариат для постановки на воинский учет;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55271"/>
          </a:xfrm>
        </p:spPr>
        <p:txBody>
          <a:bodyPr/>
          <a:lstStyle/>
          <a:p>
            <a:pPr algn="ctr"/>
            <a:r>
              <a:rPr lang="ru-RU" dirty="0">
                <a:latin typeface="Arial Black" panose="020B0A04020102020204" pitchFamily="34" charset="0"/>
              </a:rPr>
              <a:t>Учебные вопросы:</a:t>
            </a:r>
          </a:p>
        </p:txBody>
      </p:sp>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5" name="Текст 2"/>
          <p:cNvSpPr txBox="1"/>
          <p:nvPr/>
        </p:nvSpPr>
        <p:spPr>
          <a:xfrm>
            <a:off x="171450" y="1213599"/>
            <a:ext cx="8636377" cy="492594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algn="just"/>
            <a:r>
              <a:rPr lang="ru-RU" sz="3400" i="1" dirty="0">
                <a:solidFill>
                  <a:schemeClr val="tx1"/>
                </a:solidFill>
                <a:latin typeface="Arial Black" panose="020B0A04020102020204" pitchFamily="34" charset="0"/>
              </a:rPr>
              <a:t>Особенности, порядок подготовки и представления карточки учёта организации – Формы </a:t>
            </a:r>
            <a:r>
              <a:rPr lang="ru-RU" sz="3400" i="1" dirty="0" smtClean="0">
                <a:solidFill>
                  <a:schemeClr val="tx1"/>
                </a:solidFill>
                <a:latin typeface="Arial Black" panose="020B0A04020102020204" pitchFamily="34" charset="0"/>
              </a:rPr>
              <a:t>18</a:t>
            </a:r>
          </a:p>
          <a:p>
            <a:pPr algn="just"/>
            <a:endParaRPr lang="ru-RU" sz="3400" i="1" dirty="0">
              <a:solidFill>
                <a:schemeClr val="tx1"/>
              </a:solidFill>
              <a:latin typeface="Arial Black" panose="020B0A04020102020204" pitchFamily="34" charset="0"/>
            </a:endParaRPr>
          </a:p>
          <a:p>
            <a:pPr algn="just"/>
            <a:r>
              <a:rPr lang="ru-RU" sz="3400" i="1" dirty="0">
                <a:solidFill>
                  <a:schemeClr val="tx1"/>
                </a:solidFill>
                <a:latin typeface="Arial Black" panose="020B0A04020102020204" pitchFamily="34" charset="0"/>
              </a:rPr>
              <a:t> </a:t>
            </a:r>
            <a:r>
              <a:rPr lang="ru-RU" sz="3400" i="1" dirty="0">
                <a:solidFill>
                  <a:schemeClr val="tx1"/>
                </a:solidFill>
                <a:latin typeface="Arial Black" panose="020B0A04020102020204" pitchFamily="34" charset="0"/>
                <a:sym typeface="+mn-ea"/>
              </a:rPr>
              <a:t>Изменения  требований руководящих документов </a:t>
            </a:r>
            <a:br>
              <a:rPr lang="ru-RU" sz="3400" i="1" dirty="0">
                <a:solidFill>
                  <a:schemeClr val="tx1"/>
                </a:solidFill>
                <a:latin typeface="Arial Black" panose="020B0A04020102020204" pitchFamily="34" charset="0"/>
                <a:sym typeface="+mn-ea"/>
              </a:rPr>
            </a:br>
            <a:r>
              <a:rPr lang="ru-RU" sz="3400" i="1" dirty="0">
                <a:solidFill>
                  <a:schemeClr val="tx1"/>
                </a:solidFill>
                <a:latin typeface="Arial Black" panose="020B0A04020102020204" pitchFamily="34" charset="0"/>
                <a:sym typeface="+mn-ea"/>
              </a:rPr>
              <a:t>в области воинского учета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249555" y="185420"/>
            <a:ext cx="8780145" cy="6579235"/>
          </a:xfrm>
        </p:spPr>
        <p:txBody>
          <a:bodyPr>
            <a:normAutofit fontScale="25000" lnSpcReduction="20000"/>
          </a:bodyPr>
          <a:lstStyle/>
          <a:p>
            <a:pPr marL="0" indent="0" algn="just" fontAlgn="auto">
              <a:lnSpc>
                <a:spcPct val="150000"/>
              </a:lnSpc>
              <a:buNone/>
            </a:pPr>
            <a:r>
              <a:rPr lang="ru-RU" altLang="en-US" sz="8000" dirty="0">
                <a:solidFill>
                  <a:schemeClr val="accent1">
                    <a:lumMod val="50000"/>
                  </a:schemeClr>
                </a:solidFill>
                <a:latin typeface="Arial Black" panose="020B0A04020102020204" pitchFamily="34" charset="0"/>
                <a:cs typeface="Arial Black" panose="020B0A04020102020204" pitchFamily="34" charset="0"/>
              </a:rPr>
              <a:t>Статья 10. Обязанности граждан по воинскому учету</a:t>
            </a:r>
          </a:p>
          <a:p>
            <a:pPr marL="0" indent="0" algn="just" fontAlgn="auto">
              <a:lnSpc>
                <a:spcPct val="150000"/>
              </a:lnSpc>
              <a:buNone/>
            </a:pPr>
            <a:r>
              <a:rPr lang="ru-RU" altLang="en-US" sz="3335" dirty="0">
                <a:solidFill>
                  <a:schemeClr val="tx1"/>
                </a:solidFill>
                <a:latin typeface="Arial Black" panose="020B0A04020102020204" pitchFamily="34" charset="0"/>
                <a:cs typeface="Arial Black" panose="020B0A04020102020204" pitchFamily="34" charset="0"/>
              </a:rPr>
              <a:t>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сообщить в письменной или электронной форме через Портал</a:t>
            </a:r>
            <a:r>
              <a:rPr lang="ru-RU" altLang="en-US" sz="8000" dirty="0">
                <a:solidFill>
                  <a:schemeClr val="tx1"/>
                </a:solidFill>
                <a:latin typeface="Arial Black" panose="020B0A04020102020204" pitchFamily="34" charset="0"/>
                <a:cs typeface="Arial Black" panose="020B0A04020102020204" pitchFamily="34" charset="0"/>
              </a:rPr>
              <a:t> государственных и муниципальных услуг (функций) в военный комиссариат либо в местную администрацию соответствующего поселения, муниципального или городского округа, осуществляющую первичный воинский учет,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об изменении семейного положения, образования, места работы (учебы) или должности, сведения о переезде на новое место пребывания</a:t>
            </a:r>
            <a:r>
              <a:rPr lang="ru-RU" altLang="en-US" sz="8000" dirty="0">
                <a:solidFill>
                  <a:schemeClr val="tx1"/>
                </a:solidFill>
                <a:latin typeface="Arial Black" panose="020B0A04020102020204" pitchFamily="34" charset="0"/>
                <a:cs typeface="Arial Black" panose="020B0A04020102020204" pitchFamily="34" charset="0"/>
              </a:rPr>
              <a:t>, не подтвержденные регистрацией,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либо выезде из Российской Федерации на срок более шести месяцев или въезде</a:t>
            </a:r>
            <a:r>
              <a:rPr lang="ru-RU" altLang="en-US" sz="8000" dirty="0">
                <a:solidFill>
                  <a:schemeClr val="tx1"/>
                </a:solidFill>
                <a:latin typeface="Arial Black" panose="020B0A04020102020204" pitchFamily="34" charset="0"/>
                <a:cs typeface="Arial Black" panose="020B0A04020102020204" pitchFamily="34" charset="0"/>
              </a:rPr>
              <a:t> в Российскую Федерацию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либо явиться в военный комиссариат в двухнедельный срок со дня наступления указанных событий</a:t>
            </a:r>
            <a:r>
              <a:rPr lang="ru-RU" altLang="en-US" sz="8000" dirty="0">
                <a:solidFill>
                  <a:schemeClr val="tx1"/>
                </a:solidFill>
                <a:latin typeface="Arial Black" panose="020B0A04020102020204" pitchFamily="34" charset="0"/>
                <a:cs typeface="Arial Black" panose="020B0A04020102020204" pitchFamily="34" charset="0"/>
              </a:rPr>
              <a:t> (при отсутствии уведомления от военного комиссариата об изменении сведений в автоматизированном </a:t>
            </a:r>
            <a:r>
              <a:rPr lang="ru-RU" altLang="en-US" sz="8000" dirty="0" smtClean="0">
                <a:solidFill>
                  <a:schemeClr val="tx1"/>
                </a:solidFill>
                <a:latin typeface="Arial Black" panose="020B0A04020102020204" pitchFamily="34" charset="0"/>
                <a:cs typeface="Arial Black" panose="020B0A04020102020204" pitchFamily="34" charset="0"/>
              </a:rPr>
              <a:t>режиме);</a:t>
            </a:r>
            <a:endParaRPr lang="ru-RU" altLang="en-US" sz="8000" dirty="0">
              <a:solidFill>
                <a:schemeClr val="tx1"/>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solidFill>
                  <a:schemeClr val="accent1">
                    <a:lumMod val="50000"/>
                  </a:schemeClr>
                </a:solidFill>
                <a:latin typeface="Arial Black" panose="020B0A04020102020204" pitchFamily="34" charset="0"/>
                <a:cs typeface="Arial Black" panose="020B0A04020102020204" pitchFamily="34" charset="0"/>
              </a:rPr>
              <a:t>2. </a:t>
            </a:r>
            <a:r>
              <a:rPr lang="ru-RU" altLang="en-US" sz="2600">
                <a:solidFill>
                  <a:schemeClr val="accent1">
                    <a:lumMod val="50000"/>
                  </a:schemeClr>
                </a:solidFill>
                <a:latin typeface="Arial Black" panose="020B0A04020102020204" pitchFamily="34" charset="0"/>
                <a:cs typeface="Arial Black" panose="020B0A04020102020204" pitchFamily="34" charset="0"/>
                <a:sym typeface="+mn-ea"/>
              </a:rPr>
              <a:t>Постановление Правительства от 27.11.2006 № 719 «Об утверждении Положения о воинском учёте»</a:t>
            </a:r>
            <a:endParaRPr lang="ru-RU" altLang="en-US" sz="2600">
              <a:solidFill>
                <a:schemeClr val="accent1">
                  <a:lumMod val="50000"/>
                </a:schemeClr>
              </a:solidFill>
              <a:latin typeface="Arial Black" panose="020B0A04020102020204" pitchFamily="34" charset="0"/>
              <a:cs typeface="Arial Black" panose="020B0A04020102020204" pitchFamily="34" charset="0"/>
            </a:endParaRP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30. В целях обеспечения постановки граждан на воинский учет по месту работы (учебы) работники, осуществляющие воинский учет в организациях: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19"/>
            <a:ext cx="8145145" cy="6476637"/>
          </a:xfrm>
        </p:spPr>
        <p:txBody>
          <a:bodyPr>
            <a:normAutofit fontScale="6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а) проверяют у граждан, принимаемых на работу, наличие и подлинность военных билетов (временных удостоверений, выданных взамен военных билетов), справок взамен военных билетов или удостоверений граждан, подлежащих призыву на военную службу, в том числе в форме электронного документа, а также подлинность записей в них, наличие мобилизационных предписаний (для военнообязанных при наличии в военных билетах или в справках взамен военных билетов отметок об их вручении), персональных электронных карт (при наличии в документах воинского учета отметок об их выдаче), отметок о постановке на воинский учет по месту жительства или месту пребывания, наличие отметок в паспортах граждан Российской Федерации об их отношении к воинской обязанности, жетонов с личными номерами Вооруженных Сил Российской Федерации (для военнообязанных при наличии в военном билете отметки об их вручении);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г) информируют военные комиссариаты об обнаруженных в документах воинского учета неоговоренных исправлениях, неточностях и подделках, неполном количестве листов, а также о случаях неисполнения гражданами обязанностей в области воинского учета, мобилизационной подготовки и мобилизации </a:t>
            </a:r>
            <a:r>
              <a:rPr lang="ru-RU" altLang="en-US" sz="2600" dirty="0">
                <a:highlight>
                  <a:srgbClr val="FFFF00"/>
                </a:highlight>
                <a:latin typeface="Arial Black" panose="020B0A04020102020204" pitchFamily="34" charset="0"/>
                <a:cs typeface="Arial Black" panose="020B0A04020102020204" pitchFamily="34" charset="0"/>
              </a:rPr>
              <a:t>в течение 5 рабочих дней со дня их выявления</a:t>
            </a:r>
            <a:r>
              <a:rPr lang="ru-RU" altLang="en-US" sz="2600" dirty="0" smtClean="0">
                <a:latin typeface="Arial Black" panose="020B0A04020102020204" pitchFamily="34" charset="0"/>
                <a:cs typeface="Arial Black" panose="020B0A04020102020204" pitchFamily="34" charset="0"/>
              </a:rPr>
              <a:t>;</a:t>
            </a: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32. В целях поддержания в актуальном состоянии сведений, содержащихся в учетных документах, и обеспечения поддержания в актуальном состоянии сведений, содержащихся в документах воинского учета военных комиссариатов, работники, осуществляющие воинский учет в организациях:</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231709"/>
          </a:xfrm>
        </p:spPr>
        <p:txBody>
          <a:bodyPr>
            <a:normAutofit fontScale="600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а) </a:t>
            </a:r>
            <a:r>
              <a:rPr lang="ru-RU" altLang="en-US" sz="2600" dirty="0">
                <a:highlight>
                  <a:srgbClr val="FFFF00"/>
                </a:highlight>
                <a:latin typeface="Arial Black" panose="020B0A04020102020204" pitchFamily="34" charset="0"/>
                <a:cs typeface="Arial Black" panose="020B0A04020102020204" pitchFamily="34" charset="0"/>
              </a:rPr>
              <a:t>направляют в течение 5 дней со дня принятия (поступления) или увольнения (отчисления) граждан с работы (из образовательных организаций)</a:t>
            </a:r>
            <a:r>
              <a:rPr lang="ru-RU" altLang="en-US" sz="2600" dirty="0">
                <a:latin typeface="Arial Black" panose="020B0A04020102020204" pitchFamily="34" charset="0"/>
                <a:cs typeface="Arial Black" panose="020B0A04020102020204" pitchFamily="34" charset="0"/>
              </a:rPr>
              <a:t> в соответствующие военные комиссариаты и (или) органы местного самоуправления сведения о гражданах, подлежащих воинскому учету и принятию (поступлению) или увольнению (отчислению) их с работы (из образовательных организаций). В случае необходимости, а для призывников в обязательном порядке, в целях постановки на воинский учет по месту жительства или месту пребывания, в том числе не подтвержденным регистрацией по месту жительства и (или) месту пребывания, либо уточнения необходимых сведений, содержащихся в документах воинского учета, оповещают граждан о необходимости личной явки в соответствующие военные комиссариаты или органы местного самоуправления либо возможности направления необходимых сведений в военный комиссариат в электронной форме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375557" y="185420"/>
            <a:ext cx="8572499" cy="6579235"/>
          </a:xfrm>
        </p:spPr>
        <p:txBody>
          <a:bodyPr>
            <a:normAutofit/>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в) утратил силу. </a:t>
            </a:r>
            <a:r>
              <a:rPr lang="ru-RU" altLang="en-US" sz="2600" dirty="0">
                <a:solidFill>
                  <a:srgbClr val="C00000"/>
                </a:solidFill>
                <a:latin typeface="Arial Black" panose="020B0A04020102020204" pitchFamily="34" charset="0"/>
                <a:cs typeface="Arial Black" panose="020B0A04020102020204" pitchFamily="34" charset="0"/>
              </a:rPr>
              <a:t>- Постановление Правительства РФ от 25.07.2023 N </a:t>
            </a:r>
            <a:r>
              <a:rPr lang="ru-RU" altLang="en-US" sz="2600" dirty="0" smtClean="0">
                <a:solidFill>
                  <a:srgbClr val="C00000"/>
                </a:solidFill>
                <a:latin typeface="Arial Black" panose="020B0A04020102020204" pitchFamily="34" charset="0"/>
                <a:cs typeface="Arial Black" panose="020B0A04020102020204" pitchFamily="34" charset="0"/>
              </a:rPr>
              <a:t>1211</a:t>
            </a:r>
          </a:p>
          <a:p>
            <a:pPr marL="0" indent="0" algn="just">
              <a:lnSpc>
                <a:spcPct val="150000"/>
              </a:lnSpc>
              <a:buNone/>
            </a:pPr>
            <a:r>
              <a:rPr lang="ru-RU" sz="2600" b="1" dirty="0" smtClean="0">
                <a:latin typeface="Arial" panose="020B0604020202020204" pitchFamily="34" charset="0"/>
                <a:cs typeface="Arial" panose="020B0604020202020204" pitchFamily="34" charset="0"/>
              </a:rPr>
              <a:t>представляют </a:t>
            </a:r>
            <a:r>
              <a:rPr lang="ru-RU" sz="2600" b="1" dirty="0">
                <a:latin typeface="Arial" panose="020B0604020202020204" pitchFamily="34" charset="0"/>
                <a:cs typeface="Arial" panose="020B0604020202020204" pitchFamily="34" charset="0"/>
              </a:rPr>
              <a:t>ежегодно, в сентябре, в соответствующие военные комиссариаты списки граждан мужского пола 15- и 16-летнего возраста, а до 1 ноября - списки граждан мужского пола, подлежащих первоначальной постановке на воинский учет в следующем году;</a:t>
            </a:r>
          </a:p>
          <a:p>
            <a:pPr marL="0" indent="0" algn="just" fontAlgn="auto">
              <a:lnSpc>
                <a:spcPct val="150000"/>
              </a:lnSpc>
              <a:buNone/>
            </a:pP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97500" lnSpcReduction="10000"/>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е) вносят в учетные документы сведения об изменениях семейного положения, образования, структурного подразделения организации, должности, места жительства или места пребывания, в том числе не подтвержденных регистрацией по месту жительства и (или) месту пребывания, состояния здоровья граждан, состоящих на воинском учете, и </a:t>
            </a:r>
            <a:r>
              <a:rPr lang="ru-RU" altLang="en-US" sz="2600">
                <a:highlight>
                  <a:srgbClr val="FFFF00"/>
                </a:highlight>
                <a:latin typeface="Arial Black" panose="020B0A04020102020204" pitchFamily="34" charset="0"/>
                <a:cs typeface="Arial Black" panose="020B0A04020102020204" pitchFamily="34" charset="0"/>
              </a:rPr>
              <a:t>в течение 5 дней</a:t>
            </a:r>
            <a:r>
              <a:rPr lang="ru-RU" altLang="en-US" sz="2600">
                <a:latin typeface="Arial Black" panose="020B0A04020102020204" pitchFamily="34" charset="0"/>
                <a:cs typeface="Arial Black" panose="020B0A04020102020204" pitchFamily="34" charset="0"/>
              </a:rPr>
              <a:t> со дня изменения соответствующих сведений сообщают об указанных изменениях в военные комиссариаты;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lnSpcReduction="10000"/>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ж) оповещают граждан о вызовах (повестках), направленных в письменной и (или) электронной форме соответствующими военными комиссариатами или органами местного самоуправления, и обеспечивают им возможность своевременной явки в места, указанные военными комиссариатами, в том числе в периоды мобилизации, военного положения и в военное время.</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90000" lnSpcReduction="1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32(1). Сведения, предусмотренные подпунктами "а", "б" и "е" пункта 32 настоящего Положения, подписанные усиленной квалифицированной электронной подписью работника, осуществляющего воинский учет в организации, представляются в военный комиссариат в том числе с использованием портала государственных и муниципальных услуг (функций) при применении сертифицированных Федеральной службой безопасности Российской Федерации средств криптографической защиты информации.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5" name="Текст 2"/>
          <p:cNvSpPr txBox="1"/>
          <p:nvPr/>
        </p:nvSpPr>
        <p:spPr>
          <a:xfrm>
            <a:off x="342901" y="195943"/>
            <a:ext cx="8401050" cy="6457950"/>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800" b="1" dirty="0" smtClean="0">
                <a:solidFill>
                  <a:schemeClr val="tx1"/>
                </a:solidFill>
                <a:latin typeface="Arial Black" panose="020B0A04020102020204" pitchFamily="34" charset="0"/>
              </a:rPr>
              <a:t>Особенности</a:t>
            </a:r>
            <a:r>
              <a:rPr lang="ru-RU" sz="2800" b="1" dirty="0">
                <a:solidFill>
                  <a:schemeClr val="tx1"/>
                </a:solidFill>
                <a:latin typeface="Arial Black" panose="020B0A04020102020204" pitchFamily="34" charset="0"/>
              </a:rPr>
              <a:t>, порядок подготовки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и </a:t>
            </a:r>
            <a:r>
              <a:rPr lang="ru-RU" sz="2800" b="1" dirty="0">
                <a:solidFill>
                  <a:schemeClr val="tx1"/>
                </a:solidFill>
                <a:latin typeface="Arial Black" panose="020B0A04020102020204" pitchFamily="34" charset="0"/>
              </a:rPr>
              <a:t>представления карточки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учёта </a:t>
            </a:r>
            <a:r>
              <a:rPr lang="ru-RU" sz="2800" b="1" dirty="0">
                <a:solidFill>
                  <a:schemeClr val="tx1"/>
                </a:solidFill>
                <a:latin typeface="Arial Black" panose="020B0A04020102020204" pitchFamily="34" charset="0"/>
              </a:rPr>
              <a:t>организации –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Формы 18</a:t>
            </a:r>
            <a:endParaRPr lang="ru-RU" sz="2800" b="1"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Замещающее содержимое 7"/>
          <p:cNvPicPr>
            <a:picLocks noGrp="1" noChangeAspect="1"/>
          </p:cNvPicPr>
          <p:nvPr>
            <p:ph sz="half" idx="1"/>
          </p:nvPr>
        </p:nvPicPr>
        <p:blipFill>
          <a:blip r:embed="rId2"/>
          <a:stretch>
            <a:fillRect/>
          </a:stretch>
        </p:blipFill>
        <p:spPr>
          <a:xfrm>
            <a:off x="1216661" y="185420"/>
            <a:ext cx="5755640" cy="657923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мещающее содержимое 4"/>
          <p:cNvSpPr>
            <a:spLocks noGrp="1"/>
          </p:cNvSpPr>
          <p:nvPr>
            <p:ph sz="half" idx="1"/>
          </p:nvPr>
        </p:nvSpPr>
        <p:spPr>
          <a:xfrm>
            <a:off x="572093" y="365480"/>
            <a:ext cx="8204513" cy="5978170"/>
          </a:xfrm>
          <a:noFill/>
        </p:spPr>
        <p:txBody>
          <a:bodyPr>
            <a:normAutofit fontScale="97500"/>
          </a:bodyPr>
          <a:lstStyle/>
          <a:p>
            <a:pPr marL="0" indent="0">
              <a:buNone/>
            </a:pPr>
            <a:r>
              <a:rPr lang="ru-RU" sz="2400" dirty="0"/>
              <a:t>Сообщаю, что гражданин ___________________________________________________,</a:t>
            </a:r>
          </a:p>
          <a:p>
            <a:pPr marL="0" indent="0">
              <a:buNone/>
            </a:pPr>
            <a:r>
              <a:rPr lang="ru-RU" sz="2400" dirty="0"/>
              <a:t>                                           (</a:t>
            </a:r>
            <a:r>
              <a:rPr lang="ru-RU" sz="2400" dirty="0" err="1"/>
              <a:t>ф.и.о.</a:t>
            </a:r>
            <a:r>
              <a:rPr lang="ru-RU" sz="2400" dirty="0"/>
              <a:t>)</a:t>
            </a:r>
          </a:p>
          <a:p>
            <a:pPr marL="0" indent="0">
              <a:buNone/>
            </a:pPr>
            <a:r>
              <a:rPr lang="ru-RU" sz="2400" dirty="0"/>
              <a:t>подлежащий воинскому учету, воинское звание ______________________________,</a:t>
            </a:r>
          </a:p>
          <a:p>
            <a:pPr marL="0" indent="0">
              <a:buNone/>
            </a:pPr>
            <a:r>
              <a:rPr lang="ru-RU" sz="2900" b="1" dirty="0"/>
              <a:t>дата рождения </a:t>
            </a:r>
            <a:r>
              <a:rPr lang="ru-RU" sz="2400" dirty="0"/>
              <a:t>_______, </a:t>
            </a:r>
            <a:endParaRPr lang="ru-RU" sz="2400" dirty="0" smtClean="0"/>
          </a:p>
          <a:p>
            <a:pPr marL="0" indent="0">
              <a:buNone/>
            </a:pPr>
            <a:r>
              <a:rPr lang="ru-RU" sz="2900" b="1" dirty="0" smtClean="0"/>
              <a:t>серия </a:t>
            </a:r>
            <a:r>
              <a:rPr lang="ru-RU" sz="2900" b="1" dirty="0"/>
              <a:t>и номер паспорта </a:t>
            </a:r>
            <a:r>
              <a:rPr lang="ru-RU" sz="2400" dirty="0"/>
              <a:t>__________________________,</a:t>
            </a:r>
          </a:p>
          <a:p>
            <a:pPr marL="0" indent="0">
              <a:buNone/>
            </a:pPr>
            <a:r>
              <a:rPr lang="ru-RU" sz="2900" b="1" dirty="0"/>
              <a:t>страховой номер индивидуального лицевого счета </a:t>
            </a:r>
            <a:r>
              <a:rPr lang="ru-RU" sz="2400" dirty="0"/>
              <a:t>________ ___,</a:t>
            </a:r>
          </a:p>
          <a:p>
            <a:pPr marL="0" indent="0">
              <a:buNone/>
            </a:pPr>
            <a:r>
              <a:rPr lang="ru-RU" sz="2400" dirty="0"/>
              <a:t>проживающий___________________________________________,</a:t>
            </a:r>
          </a:p>
          <a:p>
            <a:pPr marL="0" indent="0" algn="just" fontAlgn="auto">
              <a:lnSpc>
                <a:spcPct val="150000"/>
              </a:lnSpc>
              <a:buNone/>
            </a:pP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7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50. Граждане, подлежащие воинскому учету, обязаны:</a:t>
            </a:r>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б) являться в установленные время и место по вызову (повестке) в военный комиссариат или иной орган, осуществляющий воинский учет, по месту жительства или месту пребывания, имея при себе военный билет (временное удостоверение, выданное взамен военного билета), справку взамен военного билета или удостоверение гражданина, подлежащего призыву на военную службу, в том числе в форме электронного документа, а также персональную электронную карту (при наличии в документе воинского учета отметки о ее выдаче), паспорт гражданина Российской Федерации и водительское удостоверение при его наличии;</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90000" lnSpcReduction="1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в) явиться при увольнении с военной службы в запас Вооруженных Сил Российской Федерации в 2-недельный срок со дня исключения из списков личного состава воинской части в военный комиссариат или иной орган, осуществляющий воинский учет, по месту жительства или месту пребывания для постановки на воинский учет или подать в недельный срок со дня наступления указанных событий заявление в военный комиссариат с использованием портала государственных и муниципальных услуг (функций) для постановки на воинский учет;</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750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г) </a:t>
            </a:r>
            <a:r>
              <a:rPr lang="ru-RU" altLang="en-US" sz="2400" dirty="0">
                <a:highlight>
                  <a:srgbClr val="FFFF00"/>
                </a:highlight>
                <a:latin typeface="Arial Black" panose="020B0A04020102020204" pitchFamily="34" charset="0"/>
                <a:cs typeface="Arial Black" panose="020B0A04020102020204" pitchFamily="34" charset="0"/>
              </a:rPr>
              <a:t>сообщить в письменной или электронной форме </a:t>
            </a:r>
            <a:r>
              <a:rPr lang="ru-RU" altLang="en-US" sz="2400" dirty="0">
                <a:latin typeface="Arial Black" panose="020B0A04020102020204" pitchFamily="34" charset="0"/>
                <a:cs typeface="Arial Black" panose="020B0A04020102020204" pitchFamily="34" charset="0"/>
              </a:rPr>
              <a:t>в военный комиссариат либо в местную администрацию соответствующего поселения, муниципального или городского округа, осуществляющую первичный воинский учет, сведения об изменении семейного положения, образования, </a:t>
            </a:r>
            <a:r>
              <a:rPr lang="ru-RU" altLang="en-US" sz="2400" dirty="0">
                <a:highlight>
                  <a:srgbClr val="FFFF00"/>
                </a:highlight>
                <a:latin typeface="Arial Black" panose="020B0A04020102020204" pitchFamily="34" charset="0"/>
                <a:cs typeface="Arial Black" panose="020B0A04020102020204" pitchFamily="34" charset="0"/>
              </a:rPr>
              <a:t>места работы (учебы) или должности</a:t>
            </a:r>
            <a:r>
              <a:rPr lang="ru-RU" altLang="en-US" sz="2400" dirty="0">
                <a:latin typeface="Arial Black" panose="020B0A04020102020204" pitchFamily="34" charset="0"/>
                <a:cs typeface="Arial Black" panose="020B0A04020102020204" pitchFamily="34" charset="0"/>
              </a:rPr>
              <a:t>, о переезде на новое место пребывания, не подтвержденные регистрацией, либо о выезде из Российской Федерации на срок более 6 месяцев или въезде в Российскую Федерацию либо явиться в военный комиссариат в 2-недельный срок со дня наступления указанных событий (при отсутствии уведомления от военного комиссариата об изменении сведений в автоматизированном режиме с учетом требований статьи 81 Федерального закона "О воинской обязанности и военной службе"). Направить соответствующее заявление в военный комиссариат возможно в том числе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1800" dirty="0">
                <a:latin typeface="Arial Black" panose="020B0A04020102020204" pitchFamily="34" charset="0"/>
                <a:cs typeface="Arial Black" panose="020B0A04020102020204" pitchFamily="34" charset="0"/>
              </a:rPr>
              <a:t>е) бережно хранить военный билет (временное удостоверение, выданное взамен военного билета), справку взамен военного билета или удостоверение гражданина, подлежащего призыву на военную службу, а также персональную электронную карту (при наличии в документе воинского учета отметки о ее выдаче), а в случае утраты указанных документов в 2-недельный срок обратиться в военный комиссариат или иной орган, осуществляющий воинский учет, по месту жительства для решения вопроса о получении документов взамен утраченных. Заявление о выдаче документа воинского учета взамен утраченного может быть направлено в военный комиссариат в том числе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Воинский учет 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7320" y="179614"/>
            <a:ext cx="8726873" cy="6417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Воинский учет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914400"/>
            <a:ext cx="12230100" cy="868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Воинский учет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4" y="65314"/>
            <a:ext cx="8841922" cy="7135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Воинский учет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 y="89807"/>
            <a:ext cx="9126039" cy="6441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69761" y="1690007"/>
            <a:ext cx="4518932" cy="3869871"/>
          </a:xfrm>
        </p:spPr>
        <p:txBody>
          <a:bodyPr/>
          <a:lstStyle/>
          <a:p>
            <a:pPr marL="0" indent="0">
              <a:buNone/>
            </a:pPr>
            <a:endParaRPr lang="ru-RU" dirty="0" smtClean="0"/>
          </a:p>
          <a:p>
            <a:endParaRPr lang="ru-RU" dirty="0"/>
          </a:p>
        </p:txBody>
      </p:sp>
      <p:sp>
        <p:nvSpPr>
          <p:cNvPr id="5" name="Текст 2"/>
          <p:cNvSpPr txBox="1"/>
          <p:nvPr/>
        </p:nvSpPr>
        <p:spPr>
          <a:xfrm>
            <a:off x="1370528" y="1843088"/>
            <a:ext cx="7437299" cy="382292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marL="0" indent="0" algn="just">
              <a:buNone/>
            </a:pPr>
            <a:endParaRPr lang="ru-RU" sz="2250" b="1" i="1" dirty="0"/>
          </a:p>
        </p:txBody>
      </p:sp>
      <p:pic>
        <p:nvPicPr>
          <p:cNvPr id="1026" name="Picture 2"/>
          <p:cNvPicPr>
            <a:picLocks noChangeAspect="1" noChangeArrowheads="1"/>
          </p:cNvPicPr>
          <p:nvPr/>
        </p:nvPicPr>
        <p:blipFill>
          <a:blip r:embed="rId2">
            <a:lum bright="-100000" contrast="8000"/>
            <a:extLst>
              <a:ext uri="{28A0092B-C50C-407E-A947-70E740481C1C}">
                <a14:useLocalDpi xmlns:a14="http://schemas.microsoft.com/office/drawing/2010/main" val="0"/>
              </a:ext>
            </a:extLst>
          </a:blip>
          <a:srcRect/>
          <a:stretch>
            <a:fillRect/>
          </a:stretch>
        </p:blipFill>
        <p:spPr bwMode="auto">
          <a:xfrm>
            <a:off x="1167493" y="122464"/>
            <a:ext cx="6670221" cy="663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Воинский учет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943"/>
            <a:ext cx="9073091" cy="6335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3000">
                <a:solidFill>
                  <a:schemeClr val="accent1">
                    <a:lumMod val="50000"/>
                  </a:schemeClr>
                </a:solidFill>
                <a:latin typeface="Arial Black" panose="020B0A04020102020204" pitchFamily="34" charset="0"/>
                <a:cs typeface="Arial Black" panose="020B0A04020102020204" pitchFamily="34" charset="0"/>
              </a:rPr>
              <a:t>3.</a:t>
            </a:r>
            <a:r>
              <a:rPr lang="ru-RU" altLang="en-US" sz="3000">
                <a:latin typeface="Arial Black" panose="020B0A04020102020204" pitchFamily="34" charset="0"/>
                <a:cs typeface="Arial Black" panose="020B0A04020102020204" pitchFamily="34" charset="0"/>
                <a:sym typeface="+mn-ea"/>
              </a:rPr>
              <a:t> </a:t>
            </a:r>
            <a:r>
              <a:rPr lang="ru-RU" altLang="en-US" sz="3000">
                <a:solidFill>
                  <a:schemeClr val="accent1">
                    <a:lumMod val="50000"/>
                  </a:schemeClr>
                </a:solidFill>
                <a:latin typeface="Arial Black" panose="020B0A04020102020204" pitchFamily="34" charset="0"/>
                <a:cs typeface="Arial Black" panose="020B0A04020102020204" pitchFamily="34" charset="0"/>
                <a:sym typeface="+mn-ea"/>
              </a:rPr>
              <a:t>Кодекс Российской Федерации об административных правонарушениях</a:t>
            </a:r>
            <a:endParaRPr lang="ru-RU" altLang="en-US" sz="3000">
              <a:solidFill>
                <a:schemeClr val="accent1">
                  <a:lumMod val="50000"/>
                </a:schemeClr>
              </a:solidFill>
              <a:latin typeface="Arial Black" panose="020B0A04020102020204" pitchFamily="34" charset="0"/>
              <a:cs typeface="Arial Black" panose="020B0A04020102020204" pitchFamily="34" charset="0"/>
            </a:endParaRPr>
          </a:p>
          <a:p>
            <a:pPr marL="0" indent="0" algn="just" fontAlgn="auto">
              <a:lnSpc>
                <a:spcPct val="150000"/>
              </a:lnSpc>
              <a:buNone/>
            </a:pPr>
            <a:r>
              <a:rPr lang="ru-RU" altLang="en-US" sz="3000">
                <a:latin typeface="Arial Black" panose="020B0A04020102020204" pitchFamily="34" charset="0"/>
                <a:cs typeface="Arial Black" panose="020B0A04020102020204" pitchFamily="34" charset="0"/>
              </a:rPr>
              <a:t>Глава 21. АДМИНИСТРАТИВНЫЕ ПРАВОНАРУШЕНИЯ В ОБЛАСТИ ВОИНСКОГО УЧЕТА</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427651"/>
          </a:xfrm>
        </p:spPr>
        <p:txBody>
          <a:bodyPr>
            <a:normAutofit fontScale="6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Статья 21.1. Непредставление в военный комиссариат или в иной орган, осуществляющий воинский учет, списков граждан, подлежащих первоначальной постановке на воинский учет</a:t>
            </a:r>
          </a:p>
          <a:p>
            <a:pPr marL="0" indent="0" algn="just" fontAlgn="auto">
              <a:lnSpc>
                <a:spcPct val="150000"/>
              </a:lnSpc>
              <a:buNone/>
            </a:pPr>
            <a:r>
              <a:rPr lang="ru-RU" altLang="en-US" sz="3145" dirty="0">
                <a:latin typeface="Arial Black" panose="020B0A04020102020204" pitchFamily="34" charset="0"/>
                <a:cs typeface="Arial Black" panose="020B0A04020102020204" pitchFamily="34" charset="0"/>
              </a:rPr>
              <a:t>Непредставление в установленный срок в военный комиссариат или в иной орган, осуществляющий воинский учет, списков граждан, подлежащих первоначальной постановке на воинский учет, -</a:t>
            </a:r>
          </a:p>
          <a:p>
            <a:pPr marL="0" indent="0" algn="just" fontAlgn="auto">
              <a:lnSpc>
                <a:spcPct val="150000"/>
              </a:lnSpc>
              <a:buNone/>
            </a:pPr>
            <a:r>
              <a:rPr lang="ru-RU" altLang="en-US" sz="3145" dirty="0">
                <a:latin typeface="Arial Black" panose="020B0A04020102020204" pitchFamily="34" charset="0"/>
                <a:cs typeface="Arial Black" panose="020B0A04020102020204" pitchFamily="34" charset="0"/>
              </a:rPr>
              <a:t>влечет наложение административного штрафа на должностных лиц в размере от сорока тысяч до пятидесяти тысяч рублей; </a:t>
            </a:r>
          </a:p>
          <a:p>
            <a:pPr marL="0" indent="0" algn="just" fontAlgn="auto">
              <a:lnSpc>
                <a:spcPct val="150000"/>
              </a:lnSpc>
              <a:buNone/>
            </a:pPr>
            <a:r>
              <a:rPr lang="ru-RU" altLang="en-US" sz="3145" dirty="0">
                <a:latin typeface="Arial Black" panose="020B0A04020102020204" pitchFamily="34" charset="0"/>
                <a:cs typeface="Arial Black" panose="020B0A04020102020204" pitchFamily="34" charset="0"/>
              </a:rPr>
              <a:t>на юридических лиц - от трехсот пятидесяти тысяч до четырехсот тысяч рублей.</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rmAutofit fontScale="25000" lnSpcReduction="20000"/>
          </a:bodyPr>
          <a:lstStyle/>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Статья 21.2. </a:t>
            </a:r>
            <a:r>
              <a:rPr lang="ru-RU" altLang="en-US" sz="7200" dirty="0" err="1">
                <a:latin typeface="Arial Black" panose="020B0A04020102020204" pitchFamily="34" charset="0"/>
                <a:cs typeface="Arial Black" panose="020B0A04020102020204" pitchFamily="34" charset="0"/>
              </a:rPr>
              <a:t>Неоповещение</a:t>
            </a:r>
            <a:r>
              <a:rPr lang="ru-RU" altLang="en-US" sz="7200" dirty="0">
                <a:latin typeface="Arial Black" panose="020B0A04020102020204" pitchFamily="34" charset="0"/>
                <a:cs typeface="Arial Black" panose="020B0A04020102020204" pitchFamily="34" charset="0"/>
              </a:rPr>
              <a:t> граждан о вызове их по повестке военного комиссариата или иного органа, осуществляющего воинский учет</a:t>
            </a:r>
          </a:p>
          <a:p>
            <a:pPr marL="0" indent="0" algn="just" fontAlgn="auto">
              <a:lnSpc>
                <a:spcPct val="150000"/>
              </a:lnSpc>
              <a:buNone/>
            </a:pPr>
            <a:r>
              <a:rPr lang="ru-RU" altLang="en-US" sz="7200" dirty="0" err="1">
                <a:latin typeface="Arial Black" panose="020B0A04020102020204" pitchFamily="34" charset="0"/>
                <a:cs typeface="Arial Black" panose="020B0A04020102020204" pitchFamily="34" charset="0"/>
              </a:rPr>
              <a:t>Неоповещение</a:t>
            </a:r>
            <a:r>
              <a:rPr lang="ru-RU" altLang="en-US" sz="7200" dirty="0">
                <a:latin typeface="Arial Black" panose="020B0A04020102020204" pitchFamily="34" charset="0"/>
                <a:cs typeface="Arial Black" panose="020B0A04020102020204" pitchFamily="34" charset="0"/>
              </a:rPr>
              <a:t> граждан о вызове (повестке) военного комиссариата или иного органа, осуществляющего воинский учет, при поступлении, в том числе в электронной форме, таких вызовов (повесток) либо необеспечение гражданам возможности своевременной явки по вызову (повестке) военного комиссариата или иного органа, осуществляющего воинский учет, -</a:t>
            </a:r>
          </a:p>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влечет наложение административного штрафа на должностных лиц в размере от сорока тысяч до пятидесяти тысяч рублей; </a:t>
            </a:r>
          </a:p>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на юридических лиц - от трехсот пятидесяти тысяч до четырехсот тысяч рублей.</a:t>
            </a:r>
          </a:p>
          <a:p>
            <a:pPr marL="0" indent="0" algn="just" fontAlgn="auto">
              <a:lnSpc>
                <a:spcPct val="150000"/>
              </a:lnSpc>
              <a:buNone/>
            </a:pPr>
            <a:endParaRPr lang="ru-RU" altLang="en-US" sz="72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Autofit/>
          </a:bodyPr>
          <a:lstStyle/>
          <a:p>
            <a:pPr marL="0" indent="0" algn="just" fontAlgn="auto">
              <a:lnSpc>
                <a:spcPct val="150000"/>
              </a:lnSpc>
              <a:buNone/>
            </a:pPr>
            <a:r>
              <a:rPr lang="ru-RU" altLang="en-US" sz="2400" dirty="0">
                <a:latin typeface="Arial Black" panose="020B0A04020102020204" pitchFamily="34" charset="0"/>
                <a:cs typeface="Arial Black" panose="020B0A04020102020204" pitchFamily="34" charset="0"/>
              </a:rPr>
              <a:t>Статья 21.4. Непредставление сведений, необходимых для ведения воинского учета</a:t>
            </a:r>
          </a:p>
          <a:p>
            <a:pPr marL="0" indent="0" algn="just" fontAlgn="auto">
              <a:lnSpc>
                <a:spcPct val="150000"/>
              </a:lnSpc>
              <a:buNone/>
            </a:pPr>
            <a:r>
              <a:rPr lang="ru-RU" altLang="en-US" sz="2400" dirty="0">
                <a:highlight>
                  <a:srgbClr val="FFFF00"/>
                </a:highlight>
                <a:latin typeface="Arial Black" panose="020B0A04020102020204" pitchFamily="34" charset="0"/>
                <a:cs typeface="Arial Black" panose="020B0A04020102020204" pitchFamily="34" charset="0"/>
              </a:rPr>
              <a:t>Непредставление или несвоевременное представление</a:t>
            </a:r>
            <a:r>
              <a:rPr lang="ru-RU" altLang="en-US" sz="2400" dirty="0">
                <a:latin typeface="Arial Black" panose="020B0A04020102020204" pitchFamily="34" charset="0"/>
                <a:cs typeface="Arial Black" panose="020B0A04020102020204" pitchFamily="34" charset="0"/>
              </a:rPr>
              <a:t> должностными лицами государственных органов или организаций в установленном федеральным законом порядке сведений, необходимых для ведения воинского учета, -</a:t>
            </a:r>
          </a:p>
          <a:p>
            <a:pPr marL="0" indent="0" algn="just" fontAlgn="auto">
              <a:lnSpc>
                <a:spcPct val="150000"/>
              </a:lnSpc>
              <a:buNone/>
            </a:pPr>
            <a:r>
              <a:rPr lang="ru-RU" altLang="en-US" sz="2400" dirty="0">
                <a:latin typeface="Arial Black" panose="020B0A04020102020204" pitchFamily="34" charset="0"/>
                <a:cs typeface="Arial Black" panose="020B0A04020102020204" pitchFamily="34" charset="0"/>
              </a:rPr>
              <a:t>влечет наложение административного штрафа на должностных лиц в размере от </a:t>
            </a:r>
            <a:r>
              <a:rPr lang="ru-RU" altLang="en-US" sz="2400" dirty="0">
                <a:highlight>
                  <a:srgbClr val="FFFF00"/>
                </a:highlight>
                <a:latin typeface="Arial Black" panose="020B0A04020102020204" pitchFamily="34" charset="0"/>
                <a:cs typeface="Arial Black" panose="020B0A04020102020204" pitchFamily="34" charset="0"/>
              </a:rPr>
              <a:t>сорока тысяч до пятидесяти тысяч рублей.</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rmAutofit fontScale="97500"/>
          </a:bodyPr>
          <a:lstStyle/>
          <a:p>
            <a:pPr marL="0" indent="0" algn="just" fontAlgn="auto">
              <a:lnSpc>
                <a:spcPct val="150000"/>
              </a:lnSpc>
              <a:buNone/>
            </a:pPr>
            <a:r>
              <a:rPr lang="ru-RU" altLang="en-US" sz="26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r>
              <a:rPr lang="ru-RU" altLang="en-US" sz="2600" dirty="0" smtClean="0">
                <a:latin typeface="Arial Black" panose="020B0A04020102020204" pitchFamily="34" charset="0"/>
                <a:cs typeface="Arial Black" panose="020B0A04020102020204" pitchFamily="34" charset="0"/>
              </a:rPr>
              <a:t>1</a:t>
            </a:r>
            <a:r>
              <a:rPr lang="ru-RU" altLang="en-US" sz="2600" dirty="0">
                <a:latin typeface="Arial Black" panose="020B0A04020102020204" pitchFamily="34" charset="0"/>
                <a:cs typeface="Arial Black" panose="020B0A04020102020204" pitchFamily="34" charset="0"/>
              </a:rPr>
              <a:t>. Неявка гражданина без уважительной причины в указанные в повестке военного комиссариата время и место либо по вызову иного органа, осуществляющего воинский учет, - влечет наложение административного штрафа в размере от десяти тысяч до тридцати тысяч рублей.</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rmAutofit fontScale="30000" lnSpcReduction="20000"/>
          </a:bodyPr>
          <a:lstStyle/>
          <a:p>
            <a:pPr marL="0" indent="0" algn="just" fontAlgn="auto">
              <a:lnSpc>
                <a:spcPct val="150000"/>
              </a:lnSpc>
              <a:buNone/>
            </a:pPr>
            <a:r>
              <a:rPr lang="ru-RU" altLang="en-US" sz="72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r>
              <a:rPr lang="ru-RU" altLang="en-US" sz="7200" dirty="0" smtClean="0">
                <a:latin typeface="Arial Black" panose="020B0A04020102020204" pitchFamily="34" charset="0"/>
                <a:cs typeface="Arial Black" panose="020B0A04020102020204" pitchFamily="34" charset="0"/>
              </a:rPr>
              <a:t>2</a:t>
            </a:r>
            <a:r>
              <a:rPr lang="ru-RU" altLang="en-US" sz="7200" dirty="0">
                <a:latin typeface="Arial Black" panose="020B0A04020102020204" pitchFamily="34" charset="0"/>
                <a:cs typeface="Arial Black" panose="020B0A04020102020204" pitchFamily="34" charset="0"/>
              </a:rPr>
              <a:t>. Несообщение гражданином в установленном федеральным законом порядке в военный комиссариат или орган, осуществляющий первичный воинский учет, об изменении семейного положения, образования, места работы (учебы) или должности, сведений о переезде на новое место пребывания, не подтвержденное регистрацией, -</a:t>
            </a:r>
          </a:p>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влечет наложение административного штрафа в размере от одной тысячи до пяти тысяч рублей.</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30629" y="-635"/>
            <a:ext cx="8643166" cy="6532064"/>
          </a:xfrm>
        </p:spPr>
        <p:txBody>
          <a:bodyPr>
            <a:normAutofit fontScale="25000" lnSpcReduction="20000"/>
          </a:bodyPr>
          <a:lstStyle/>
          <a:p>
            <a:pPr marL="0" indent="0" algn="just" fontAlgn="auto">
              <a:lnSpc>
                <a:spcPct val="150000"/>
              </a:lnSpc>
              <a:buNone/>
            </a:pPr>
            <a:r>
              <a:rPr lang="ru-RU" altLang="en-US" sz="80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endParaRPr lang="ru-RU" altLang="en-US" sz="8000" dirty="0">
              <a:latin typeface="Arial Black" panose="020B0A04020102020204" pitchFamily="34" charset="0"/>
              <a:cs typeface="Arial Black" panose="020B0A04020102020204" pitchFamily="34" charset="0"/>
            </a:endParaRP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3. Несообщение гражданином в установленном федеральным законом порядке в военный комиссариат или орган, осуществляющий первичный воинский учет, сведений о выезде из Российской Федерации на срок более шести месяцев или въезде в Российскую Федерацию либо неявка в военный комиссариат в установленный федеральным законом срок в случае наступления указанных событий -</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влечет наложение административного штрафа в размере от пяти тысяч до пятнадцати тысяч рублей.</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621871"/>
          </a:xfrm>
        </p:spPr>
        <p:txBody>
          <a:bodyPr>
            <a:normAutofit fontScale="25000" lnSpcReduction="20000"/>
          </a:bodyPr>
          <a:lstStyle/>
          <a:p>
            <a:pPr marL="0" indent="0" algn="just" fontAlgn="auto">
              <a:lnSpc>
                <a:spcPct val="150000"/>
              </a:lnSpc>
              <a:buNone/>
            </a:pPr>
            <a:r>
              <a:rPr lang="ru-RU" altLang="en-US" sz="80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4. Несообщение в установленном федеральным законом порядке в военный комиссариат или орган, осуществляющий первичный воинский учет, гражданином, подлежащим призыву на военную службу, о выезде в период проведения призыва на срок более трех месяцев с места жительства или места пребывания, в том числе не подтвержденных регистрацией по месту жительства и (или) месту пребывания, -</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влечет наложение административного штрафа в размере от десяти тысяч до двадцати тысяч рублей.</a:t>
            </a:r>
          </a:p>
          <a:p>
            <a:pPr marL="0" indent="0" algn="just" fontAlgn="auto">
              <a:lnSpc>
                <a:spcPct val="150000"/>
              </a:lnSpc>
              <a:buNone/>
            </a:pPr>
            <a:endParaRPr lang="ru-RU" altLang="en-US" sz="80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6"/>
            <a:ext cx="8695690" cy="6630035"/>
          </a:xfrm>
        </p:spPr>
        <p:txBody>
          <a:bodyPr>
            <a:normAutofit fontScale="25000" lnSpcReduction="20000"/>
          </a:bodyPr>
          <a:lstStyle/>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Статья 21.6. Уклонение от медицинского обследования</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Уклонение гражданина от медицинского освидетельствования либо обследования по направлению комиссии по постановке граждан на воинский учет или от медицинского обследования по направлению призывной комиссии -</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влечет предупреждение или наложение административного штрафа в размере от пятнадцати тысяч до двадцати пяти тысяч рублей.</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Статья 21.7. Умышленные порча или утрата документов воинского учета</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Умышленные порча или уничтожение удостоверения гражданина, подлежащего призыву на военную службу, военного билета (временного удостоверения, выданного взамен военного билета), справки взамен военного билета и персональной электронной карты, а также небрежное хранение удостоверения гражданина, подлежащего призыву на военную службу, военного билета (временного удостоверения, выданного взамен военного билета), справки взамен военного билета и персональной электронной карты, повлекшее их утрату, -</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влечет предупреждение или наложение административного штрафа в размере от трех тысяч до пяти тысяч рублей.</a:t>
            </a:r>
          </a:p>
          <a:p>
            <a:pPr marL="0" indent="0" algn="just" fontAlgn="auto">
              <a:lnSpc>
                <a:spcPct val="150000"/>
              </a:lnSpc>
              <a:buNone/>
            </a:pPr>
            <a:endParaRPr lang="ru-RU" altLang="en-US" sz="5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69761" y="1690007"/>
            <a:ext cx="4518932" cy="3869871"/>
          </a:xfrm>
        </p:spPr>
        <p:txBody>
          <a:bodyPr/>
          <a:lstStyle/>
          <a:p>
            <a:pPr marL="0" indent="0">
              <a:buNone/>
            </a:pPr>
            <a:endParaRPr lang="ru-RU" dirty="0" smtClean="0"/>
          </a:p>
          <a:p>
            <a:endParaRPr lang="ru-RU" dirty="0"/>
          </a:p>
        </p:txBody>
      </p:sp>
      <p:sp>
        <p:nvSpPr>
          <p:cNvPr id="5" name="Текст 2"/>
          <p:cNvSpPr txBox="1"/>
          <p:nvPr/>
        </p:nvSpPr>
        <p:spPr>
          <a:xfrm>
            <a:off x="1370528" y="1212399"/>
            <a:ext cx="7437299" cy="445361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marL="0" indent="0" algn="just">
              <a:buNone/>
            </a:pPr>
            <a:endParaRPr lang="ru-RU" sz="2250" b="1" i="1" dirty="0"/>
          </a:p>
        </p:txBody>
      </p:sp>
      <p:pic>
        <p:nvPicPr>
          <p:cNvPr id="2050" name="Picture 2"/>
          <p:cNvPicPr>
            <a:picLocks noChangeAspect="1" noChangeArrowheads="1"/>
          </p:cNvPicPr>
          <p:nvPr/>
        </p:nvPicPr>
        <p:blipFill>
          <a:blip r:embed="rId2">
            <a:lum bright="-100000" contrast="-71000"/>
            <a:extLst>
              <a:ext uri="{28A0092B-C50C-407E-A947-70E740481C1C}">
                <a14:useLocalDpi xmlns:a14="http://schemas.microsoft.com/office/drawing/2010/main" val="0"/>
              </a:ext>
            </a:extLst>
          </a:blip>
          <a:srcRect/>
          <a:stretch>
            <a:fillRect/>
          </a:stretch>
        </p:blipFill>
        <p:spPr bwMode="auto">
          <a:xfrm>
            <a:off x="1706336" y="-1"/>
            <a:ext cx="5306785" cy="686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ctr" fontAlgn="auto">
              <a:lnSpc>
                <a:spcPct val="150000"/>
              </a:lnSpc>
              <a:buNone/>
            </a:pPr>
            <a:r>
              <a:rPr lang="ru-RU" altLang="en-US" sz="3000">
                <a:solidFill>
                  <a:schemeClr val="accent1">
                    <a:lumMod val="50000"/>
                  </a:schemeClr>
                </a:solidFill>
                <a:latin typeface="Arial Black" panose="020B0A04020102020204" pitchFamily="34" charset="0"/>
                <a:cs typeface="Arial Black" panose="020B0A04020102020204" pitchFamily="34" charset="0"/>
              </a:rPr>
              <a:t>Изменения в Федеральный закон от 28.03.1998 №  53-ФЗ «О воинской обязанности и военной службе», </a:t>
            </a:r>
            <a:r>
              <a:rPr lang="ru-RU" altLang="en-US" sz="4000">
                <a:solidFill>
                  <a:srgbClr val="FF0000"/>
                </a:solidFill>
                <a:latin typeface="Arial Black" panose="020B0A04020102020204" pitchFamily="34" charset="0"/>
                <a:cs typeface="Arial Black" panose="020B0A04020102020204" pitchFamily="34" charset="0"/>
              </a:rPr>
              <a:t>вступают в силу </a:t>
            </a:r>
          </a:p>
          <a:p>
            <a:pPr marL="0" indent="0" algn="ctr" fontAlgn="auto">
              <a:lnSpc>
                <a:spcPct val="150000"/>
              </a:lnSpc>
              <a:buNone/>
            </a:pPr>
            <a:r>
              <a:rPr lang="ru-RU" altLang="en-US" sz="4000">
                <a:solidFill>
                  <a:srgbClr val="FF0000"/>
                </a:solidFill>
                <a:latin typeface="Arial Black" panose="020B0A04020102020204" pitchFamily="34" charset="0"/>
                <a:cs typeface="Arial Black" panose="020B0A04020102020204" pitchFamily="34" charset="0"/>
                <a:sym typeface="+mn-ea"/>
              </a:rPr>
              <a:t>с 01.01.2024</a:t>
            </a:r>
            <a:endParaRPr lang="ru-RU" altLang="en-US" sz="3000">
              <a:solidFill>
                <a:srgbClr val="FF0000"/>
              </a:solidFill>
              <a:latin typeface="Arial Black" panose="020B0A04020102020204" pitchFamily="34" charset="0"/>
              <a:cs typeface="Arial Black" panose="020B0A04020102020204" pitchFamily="34" charset="0"/>
            </a:endParaRPr>
          </a:p>
          <a:p>
            <a:pPr marL="0" indent="0" algn="just" fontAlgn="auto">
              <a:lnSpc>
                <a:spcPct val="150000"/>
              </a:lnSpc>
              <a:buNone/>
            </a:pPr>
            <a:endParaRPr lang="ru-RU" altLang="en-US" sz="3000">
              <a:solidFill>
                <a:srgbClr val="FF0000"/>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326390"/>
            <a:ext cx="8211820" cy="5850890"/>
          </a:xfrm>
        </p:spPr>
        <p:txBody>
          <a:bodyPr>
            <a:normAutofit/>
          </a:bodyPr>
          <a:lstStyle/>
          <a:p>
            <a:pPr marL="0" indent="0" algn="ctr" fontAlgn="auto">
              <a:lnSpc>
                <a:spcPct val="150000"/>
              </a:lnSpc>
              <a:buNone/>
            </a:pPr>
            <a:r>
              <a:rPr lang="ru-RU" altLang="en-US" sz="3000">
                <a:latin typeface="Arial Black" panose="020B0A04020102020204" pitchFamily="34" charset="0"/>
                <a:cs typeface="Arial Black" panose="020B0A04020102020204" pitchFamily="34" charset="0"/>
              </a:rPr>
              <a:t>Статья 53. Состав запаса</a:t>
            </a:r>
          </a:p>
          <a:p>
            <a:pPr marL="0" indent="0" algn="ctr" fontAlgn="auto">
              <a:lnSpc>
                <a:spcPct val="150000"/>
              </a:lnSpc>
              <a:buNone/>
            </a:pPr>
            <a:endParaRPr lang="ru-RU" altLang="en-US" sz="3000">
              <a:latin typeface="Arial Black" panose="020B0A04020102020204" pitchFamily="34" charset="0"/>
              <a:cs typeface="Arial Black" panose="020B0A04020102020204" pitchFamily="34" charset="0"/>
            </a:endParaRPr>
          </a:p>
        </p:txBody>
      </p:sp>
      <p:sp>
        <p:nvSpPr>
          <p:cNvPr id="100" name="Текстовое поле 99"/>
          <p:cNvSpPr txBox="1"/>
          <p:nvPr/>
        </p:nvSpPr>
        <p:spPr>
          <a:xfrm>
            <a:off x="2032000" y="-13411200"/>
            <a:ext cx="5080000" cy="369332"/>
          </a:xfrm>
          <a:prstGeom prst="rect">
            <a:avLst/>
          </a:prstGeom>
          <a:noFill/>
          <a:ln w="9525">
            <a:noFill/>
          </a:ln>
        </p:spPr>
        <p:txBody>
          <a:bodyPr>
            <a:spAutoFit/>
          </a:bodyPr>
          <a:lstStyle/>
          <a:p>
            <a:pPr indent="342900"/>
            <a:r>
              <a:rPr lang="en-US" b="0" dirty="0" smtClean="0">
                <a:latin typeface="Calibri" panose="020F0502020204030204" charset="0"/>
                <a:ea typeface="SimSun" panose="02010600030101010101" pitchFamily="2" charset="-122"/>
              </a:rPr>
              <a:t> </a:t>
            </a:r>
            <a:endParaRPr lang="ru-RU" altLang="en-US" dirty="0"/>
          </a:p>
        </p:txBody>
      </p:sp>
      <p:pic>
        <p:nvPicPr>
          <p:cNvPr id="7" name="Замещающее содержимое 6"/>
          <p:cNvPicPr>
            <a:picLocks noGrp="1" noChangeAspect="1"/>
          </p:cNvPicPr>
          <p:nvPr>
            <p:ph sz="half" idx="2"/>
          </p:nvPr>
        </p:nvPicPr>
        <p:blipFill>
          <a:blip r:embed="rId2"/>
          <a:stretch>
            <a:fillRect/>
          </a:stretch>
        </p:blipFill>
        <p:spPr>
          <a:xfrm>
            <a:off x="535940" y="1224477"/>
            <a:ext cx="8608060" cy="5332186"/>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3" name="Прямоугольник 2"/>
          <p:cNvSpPr/>
          <p:nvPr/>
        </p:nvSpPr>
        <p:spPr>
          <a:xfrm>
            <a:off x="408214" y="3257550"/>
            <a:ext cx="7437665" cy="718457"/>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236765" y="220436"/>
            <a:ext cx="8727622" cy="6327321"/>
          </a:xfrm>
        </p:spPr>
        <p:txBody>
          <a:bodyPr>
            <a:normAutofit/>
          </a:bodyPr>
          <a:lstStyle/>
          <a:p>
            <a:pPr marL="0" indent="0" algn="just">
              <a:buNone/>
            </a:pPr>
            <a:r>
              <a:rPr lang="ru-RU" b="1" dirty="0" smtClean="0"/>
              <a:t>5</a:t>
            </a:r>
            <a:r>
              <a:rPr lang="ru-RU" b="1" dirty="0"/>
              <a:t>. Для граждан, имеющих воинские звания солдат, матросов, сержантов, старшин, прапорщиков и мичманов, с 1 января 2024 года и до 1 января 2028 года устанавливаются следующие предельный возраст пребывания в запасе и предельный возраст пребывания в мобилизационном людском резерве:</a:t>
            </a:r>
          </a:p>
          <a:p>
            <a:pPr marL="0" indent="0" algn="just">
              <a:buNone/>
            </a:pPr>
            <a:r>
              <a:rPr lang="ru-RU" b="1" dirty="0" smtClean="0"/>
              <a:t>1) до </a:t>
            </a:r>
            <a:r>
              <a:rPr lang="ru-RU" b="1" dirty="0"/>
              <a:t>51 </a:t>
            </a:r>
            <a:r>
              <a:rPr lang="ru-RU" b="1" dirty="0" smtClean="0"/>
              <a:t>года (для </a:t>
            </a:r>
            <a:r>
              <a:rPr lang="ru-RU" b="1" dirty="0"/>
              <a:t>граждан, которые достигнут возраста 50 лет в 2024 году);</a:t>
            </a:r>
          </a:p>
          <a:p>
            <a:pPr marL="0" indent="0" algn="just">
              <a:buNone/>
            </a:pPr>
            <a:r>
              <a:rPr lang="ru-RU" b="1" dirty="0" smtClean="0"/>
              <a:t>2</a:t>
            </a:r>
            <a:r>
              <a:rPr lang="ru-RU" b="1" dirty="0"/>
              <a:t>) до 52 лет (для граждан, которые достигнут возраста 50 лет в 2025 году);</a:t>
            </a:r>
          </a:p>
          <a:p>
            <a:pPr marL="0" indent="0" algn="just">
              <a:buNone/>
            </a:pPr>
            <a:r>
              <a:rPr lang="ru-RU" b="1" dirty="0"/>
              <a:t>3) до 53 лет (для граждан, которые достигнут возраста 50 лет в 2026 году);</a:t>
            </a:r>
          </a:p>
          <a:p>
            <a:pPr marL="0" indent="0" algn="just">
              <a:buNone/>
            </a:pPr>
            <a:r>
              <a:rPr lang="ru-RU" b="1" dirty="0"/>
              <a:t>4) до 54 лет (для граждан, которые достигнут возраста 50 лет в 2027 году).</a:t>
            </a:r>
          </a:p>
          <a:p>
            <a:pPr marL="0" indent="0">
              <a:buNone/>
            </a:pPr>
            <a:endParaRPr lang="ru-RU"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505460" y="361950"/>
            <a:ext cx="8146415" cy="6231255"/>
          </a:xfrm>
        </p:spPr>
        <p:txBody>
          <a:bodyPr>
            <a:normAutofit fontScale="90000" lnSpcReduction="10000"/>
          </a:bodyPr>
          <a:lstStyle/>
          <a:p>
            <a:pPr marL="0" indent="0" algn="just">
              <a:buNone/>
            </a:pPr>
            <a:r>
              <a:rPr lang="ru-RU" altLang="en-US">
                <a:latin typeface="Arial Black" panose="020B0A04020102020204" pitchFamily="34" charset="0"/>
                <a:cs typeface="Arial Black" panose="020B0A04020102020204" pitchFamily="34" charset="0"/>
              </a:rPr>
              <a:t>Раздел IV. ПРИЗЫВ ГРАЖДАН НА ВОЕННУЮ СЛУЖБУ</a:t>
            </a:r>
          </a:p>
          <a:p>
            <a:pPr marL="0" indent="0" algn="just">
              <a:buNone/>
            </a:pPr>
            <a:endParaRPr lang="ru-RU" altLang="en-US">
              <a:latin typeface="Arial Black" panose="020B0A04020102020204" pitchFamily="34" charset="0"/>
              <a:cs typeface="Arial Black" panose="020B0A04020102020204" pitchFamily="34" charset="0"/>
            </a:endParaRPr>
          </a:p>
          <a:p>
            <a:pPr marL="0" indent="0" algn="just">
              <a:buNone/>
            </a:pPr>
            <a:r>
              <a:rPr lang="ru-RU" altLang="en-US">
                <a:latin typeface="Arial Black" panose="020B0A04020102020204" pitchFamily="34" charset="0"/>
                <a:cs typeface="Arial Black" panose="020B0A04020102020204" pitchFamily="34" charset="0"/>
              </a:rPr>
              <a:t>Статья 22. Граждане, подлежащие призыву на военную службу</a:t>
            </a:r>
          </a:p>
          <a:p>
            <a:pPr marL="0" indent="0" algn="just">
              <a:buNone/>
            </a:pPr>
            <a:endParaRPr lang="ru-RU" altLang="en-US">
              <a:latin typeface="Arial Black" panose="020B0A04020102020204" pitchFamily="34" charset="0"/>
              <a:cs typeface="Arial Black" panose="020B0A04020102020204" pitchFamily="34" charset="0"/>
            </a:endParaRPr>
          </a:p>
          <a:p>
            <a:pPr marL="0" indent="0" algn="just">
              <a:buNone/>
            </a:pPr>
            <a:r>
              <a:rPr lang="ru-RU" altLang="en-US">
                <a:latin typeface="Arial Black" panose="020B0A04020102020204" pitchFamily="34" charset="0"/>
                <a:cs typeface="Arial Black" panose="020B0A04020102020204" pitchFamily="34" charset="0"/>
              </a:rPr>
              <a:t>1. Призыву на военную службу подлежат:</a:t>
            </a:r>
          </a:p>
          <a:p>
            <a:pPr marL="0" indent="0" algn="just" fontAlgn="auto">
              <a:lnSpc>
                <a:spcPct val="150000"/>
              </a:lnSpc>
              <a:buNone/>
            </a:pPr>
            <a:r>
              <a:rPr lang="ru-RU" altLang="en-US">
                <a:latin typeface="Arial Black" panose="020B0A04020102020204" pitchFamily="34" charset="0"/>
                <a:cs typeface="Arial Black" panose="020B0A04020102020204" pitchFamily="34" charset="0"/>
              </a:rPr>
              <a:t>а) </a:t>
            </a:r>
            <a:r>
              <a:rPr lang="ru-RU" altLang="en-US">
                <a:highlight>
                  <a:srgbClr val="FFFF00"/>
                </a:highlight>
                <a:latin typeface="Arial Black" panose="020B0A04020102020204" pitchFamily="34" charset="0"/>
                <a:cs typeface="Arial Black" panose="020B0A04020102020204" pitchFamily="34" charset="0"/>
              </a:rPr>
              <a:t>граждане мужского пола в возрасте от 18 до 30 лет</a:t>
            </a:r>
            <a:r>
              <a:rPr lang="ru-RU" altLang="en-US">
                <a:latin typeface="Arial Black" panose="020B0A04020102020204" pitchFamily="34" charset="0"/>
                <a:cs typeface="Arial Black" panose="020B0A04020102020204" pitchFamily="34" charset="0"/>
              </a:rPr>
              <a:t>, состоящие на воинском учете или не состоящие, но обязанные состоять на воинском учете и не пребывающие в запасе (далее - граждане, не пребывающие в запасе);</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3693" y="130627"/>
          <a:ext cx="8882741" cy="6662058"/>
        </p:xfrm>
        <a:graphic>
          <a:graphicData uri="http://schemas.openxmlformats.org/drawingml/2006/table">
            <a:tbl>
              <a:tblPr/>
              <a:tblGrid>
                <a:gridCol w="5052749"/>
                <a:gridCol w="1817449"/>
                <a:gridCol w="2012543"/>
              </a:tblGrid>
              <a:tr h="1327628">
                <a:tc>
                  <a:txBody>
                    <a:bodyPr/>
                    <a:lstStyle/>
                    <a:p>
                      <a:pPr algn="just">
                        <a:spcAft>
                          <a:spcPts val="0"/>
                        </a:spcAft>
                      </a:pPr>
                      <a:endParaRPr lang="ru-RU" sz="900" dirty="0">
                        <a:latin typeface="Calibri"/>
                        <a:ea typeface="SimSun"/>
                        <a:cs typeface="Times New Roman"/>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a:latin typeface="Times New Roman"/>
                          <a:ea typeface="SimSun"/>
                          <a:cs typeface="Times New Roman"/>
                        </a:rPr>
                        <a:t>штраф</a:t>
                      </a:r>
                      <a:endParaRPr lang="ru-RU" sz="900">
                        <a:latin typeface="Calibri"/>
                        <a:ea typeface="SimSun"/>
                        <a:cs typeface="Times New Roman"/>
                      </a:endParaRPr>
                    </a:p>
                    <a:p>
                      <a:pPr algn="ctr">
                        <a:spcAft>
                          <a:spcPts val="0"/>
                        </a:spcAft>
                      </a:pPr>
                      <a:r>
                        <a:rPr lang="ru-RU" sz="1300" b="1">
                          <a:latin typeface="Times New Roman"/>
                          <a:ea typeface="SimSun"/>
                          <a:cs typeface="Times New Roman"/>
                        </a:rPr>
                        <a:t>на ВУР</a:t>
                      </a:r>
                      <a:endParaRPr lang="ru-RU" sz="900">
                        <a:latin typeface="Calibri"/>
                        <a:ea typeface="SimSun"/>
                        <a:cs typeface="Times New Roman"/>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a:latin typeface="Times New Roman"/>
                          <a:ea typeface="SimSun"/>
                          <a:cs typeface="Times New Roman"/>
                        </a:rPr>
                        <a:t>штраф</a:t>
                      </a:r>
                      <a:endParaRPr lang="ru-RU" sz="900">
                        <a:latin typeface="Calibri"/>
                        <a:ea typeface="SimSun"/>
                        <a:cs typeface="Times New Roman"/>
                      </a:endParaRPr>
                    </a:p>
                    <a:p>
                      <a:pPr algn="ctr">
                        <a:spcAft>
                          <a:spcPts val="0"/>
                        </a:spcAft>
                      </a:pPr>
                      <a:r>
                        <a:rPr lang="ru-RU" sz="1300" b="1">
                          <a:latin typeface="Times New Roman"/>
                          <a:ea typeface="SimSun"/>
                          <a:cs typeface="Times New Roman"/>
                        </a:rPr>
                        <a:t>на организацию</a:t>
                      </a:r>
                      <a:endParaRPr lang="ru-RU" sz="900">
                        <a:latin typeface="Calibri"/>
                        <a:ea typeface="SimSun"/>
                        <a:cs typeface="Times New Roman"/>
                      </a:endParaRPr>
                    </a:p>
                    <a:p>
                      <a:pPr algn="ctr">
                        <a:spcAft>
                          <a:spcPts val="0"/>
                        </a:spcAft>
                      </a:pPr>
                      <a:r>
                        <a:rPr lang="ru-RU" sz="1300" b="1">
                          <a:latin typeface="Times New Roman"/>
                          <a:ea typeface="SimSun"/>
                          <a:cs typeface="Times New Roman"/>
                        </a:rPr>
                        <a:t>юр.лицо</a:t>
                      </a:r>
                      <a:endParaRPr lang="ru-RU" sz="900">
                        <a:latin typeface="Calibri"/>
                        <a:ea typeface="SimSun"/>
                        <a:cs typeface="Times New Roman"/>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170">
                <a:tc>
                  <a:txBody>
                    <a:bodyPr/>
                    <a:lstStyle/>
                    <a:p>
                      <a:pPr algn="just">
                        <a:spcAft>
                          <a:spcPts val="0"/>
                        </a:spcAft>
                      </a:pPr>
                      <a:r>
                        <a:rPr lang="ru-RU" sz="1300" b="1">
                          <a:latin typeface="Arial Black"/>
                          <a:ea typeface="SimSun"/>
                          <a:cs typeface="Arial Black"/>
                        </a:rPr>
                        <a:t>Списки граждан, полежащих постановке на первоначальный учёт в 2-х недельный срок или в срок указанный в запросе</a:t>
                      </a:r>
                      <a:endParaRPr lang="ru-RU" sz="90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500" b="1">
                          <a:latin typeface="Arial Black"/>
                          <a:ea typeface="SimSun"/>
                          <a:cs typeface="Arial Black"/>
                        </a:rPr>
                        <a:t>от 40 000</a:t>
                      </a:r>
                      <a:endParaRPr lang="ru-RU" sz="900">
                        <a:latin typeface="Calibri"/>
                        <a:ea typeface="SimSun"/>
                        <a:cs typeface="Times New Roman"/>
                      </a:endParaRPr>
                    </a:p>
                    <a:p>
                      <a:pPr algn="ctr">
                        <a:spcAft>
                          <a:spcPts val="0"/>
                        </a:spcAft>
                      </a:pPr>
                      <a:r>
                        <a:rPr lang="ru-RU" sz="1500" b="1">
                          <a:latin typeface="Arial Black"/>
                          <a:ea typeface="SimSun"/>
                          <a:cs typeface="Arial Black"/>
                        </a:rPr>
                        <a:t>до 50 000</a:t>
                      </a:r>
                      <a:endParaRPr lang="ru-RU" sz="90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500" b="1">
                          <a:latin typeface="Arial Black"/>
                          <a:ea typeface="SimSun"/>
                          <a:cs typeface="Arial Black"/>
                        </a:rPr>
                        <a:t>от 350 000</a:t>
                      </a:r>
                      <a:endParaRPr lang="ru-RU" sz="900">
                        <a:latin typeface="Calibri"/>
                        <a:ea typeface="SimSun"/>
                        <a:cs typeface="Times New Roman"/>
                      </a:endParaRPr>
                    </a:p>
                    <a:p>
                      <a:pPr algn="ctr">
                        <a:spcAft>
                          <a:spcPts val="0"/>
                        </a:spcAft>
                      </a:pPr>
                      <a:r>
                        <a:rPr lang="ru-RU" sz="1500" b="1">
                          <a:latin typeface="Arial Black"/>
                          <a:ea typeface="SimSun"/>
                          <a:cs typeface="Arial Black"/>
                        </a:rPr>
                        <a:t>до 400 000</a:t>
                      </a:r>
                      <a:endParaRPr lang="ru-RU" sz="90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086">
                <a:tc>
                  <a:txBody>
                    <a:bodyPr/>
                    <a:lstStyle/>
                    <a:p>
                      <a:pPr algn="just">
                        <a:spcAft>
                          <a:spcPts val="0"/>
                        </a:spcAft>
                      </a:pPr>
                      <a:r>
                        <a:rPr lang="ru-RU" sz="1300" b="1">
                          <a:latin typeface="Arial Black"/>
                          <a:ea typeface="SimSun"/>
                          <a:cs typeface="Arial Black"/>
                        </a:rPr>
                        <a:t>Неоповещение граждан о вызове их по повестке</a:t>
                      </a:r>
                      <a:endParaRPr lang="ru-RU" sz="90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770170">
                <a:tc>
                  <a:txBody>
                    <a:bodyPr/>
                    <a:lstStyle/>
                    <a:p>
                      <a:pPr algn="just">
                        <a:spcAft>
                          <a:spcPts val="0"/>
                        </a:spcAft>
                      </a:pPr>
                      <a:r>
                        <a:rPr lang="ru-RU" sz="1300" b="1">
                          <a:latin typeface="Arial Black"/>
                          <a:ea typeface="SimSun"/>
                          <a:cs typeface="Arial Black"/>
                        </a:rPr>
                        <a:t>Непредставление сведений, необходимых для ведения воинского учета в 5-ти дневный срок</a:t>
                      </a:r>
                      <a:endParaRPr lang="ru-RU" sz="90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spcAft>
                          <a:spcPts val="0"/>
                        </a:spcAft>
                      </a:pPr>
                      <a:endParaRPr lang="ru-RU" sz="900">
                        <a:latin typeface="Calibri"/>
                        <a:ea typeface="SimSun"/>
                        <a:cs typeface="Times New Roman"/>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004">
                <a:tc>
                  <a:txBody>
                    <a:bodyPr/>
                    <a:lstStyle/>
                    <a:p>
                      <a:pPr algn="just">
                        <a:spcAft>
                          <a:spcPts val="0"/>
                        </a:spcAft>
                      </a:pPr>
                      <a:r>
                        <a:rPr lang="ru-RU" sz="1300" b="1">
                          <a:latin typeface="Arial Black"/>
                          <a:ea typeface="SimSun"/>
                          <a:cs typeface="Arial Black"/>
                        </a:rPr>
                        <a:t>Неисполнение гражданами обязанностей </a:t>
                      </a:r>
                      <a:endParaRPr lang="ru-RU" sz="90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500" b="1" dirty="0">
                          <a:latin typeface="Arial Black"/>
                          <a:ea typeface="SimSun"/>
                          <a:cs typeface="Arial Black"/>
                        </a:rPr>
                        <a:t>от 5 000 до 25 000</a:t>
                      </a:r>
                      <a:endParaRPr lang="ru-RU" sz="900" dirty="0">
                        <a:latin typeface="Calibri"/>
                        <a:ea typeface="SimSun"/>
                        <a:cs typeface="Times New Roman"/>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6" name="Текст 2"/>
          <p:cNvSpPr txBox="1"/>
          <p:nvPr/>
        </p:nvSpPr>
        <p:spPr>
          <a:xfrm>
            <a:off x="173355" y="225425"/>
            <a:ext cx="8641715" cy="644779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fontAlgn="auto">
              <a:lnSpc>
                <a:spcPct val="150000"/>
              </a:lnSpc>
              <a:buNone/>
            </a:pPr>
            <a:r>
              <a:rPr lang="ru-RU" sz="4000" dirty="0">
                <a:solidFill>
                  <a:schemeClr val="tx1"/>
                </a:solidFill>
                <a:latin typeface="Arial Black" panose="020B0A04020102020204" pitchFamily="34" charset="0"/>
                <a:cs typeface="Arial Black" panose="020B0A04020102020204" pitchFamily="34" charset="0"/>
              </a:rPr>
              <a:t>Карточку учёта организации </a:t>
            </a:r>
          </a:p>
          <a:p>
            <a:pPr marL="0" indent="0" algn="ctr" fontAlgn="auto">
              <a:lnSpc>
                <a:spcPct val="150000"/>
              </a:lnSpc>
              <a:buNone/>
            </a:pPr>
            <a:r>
              <a:rPr lang="ru-RU" sz="4000" dirty="0">
                <a:solidFill>
                  <a:schemeClr val="tx1"/>
                </a:solidFill>
                <a:latin typeface="Arial Black" panose="020B0A04020102020204" pitchFamily="34" charset="0"/>
                <a:cs typeface="Arial Black" panose="020B0A04020102020204" pitchFamily="34" charset="0"/>
              </a:rPr>
              <a:t>(форму 18)  3 экземпляра представить в срок </a:t>
            </a:r>
            <a:endParaRPr lang="ru-RU" sz="4000" b="1" u="sng" dirty="0">
              <a:solidFill>
                <a:schemeClr val="tx1"/>
              </a:solidFill>
              <a:latin typeface="Arial Black" panose="020B0A04020102020204" pitchFamily="34" charset="0"/>
              <a:cs typeface="Arial Black" panose="020B0A04020102020204" pitchFamily="34" charset="0"/>
            </a:endParaRPr>
          </a:p>
          <a:p>
            <a:pPr marL="0" indent="0" algn="ctr" fontAlgn="auto">
              <a:lnSpc>
                <a:spcPct val="150000"/>
              </a:lnSpc>
              <a:buNone/>
            </a:pPr>
            <a:r>
              <a:rPr lang="ru-RU" sz="4000" b="1" u="sng" dirty="0">
                <a:gradFill>
                  <a:gsLst>
                    <a:gs pos="0">
                      <a:srgbClr val="E30000"/>
                    </a:gs>
                    <a:gs pos="100000">
                      <a:srgbClr val="760303"/>
                    </a:gs>
                  </a:gsLst>
                  <a:lin scaled="0"/>
                </a:gradFill>
                <a:latin typeface="Arial Black" panose="020B0A04020102020204" pitchFamily="34" charset="0"/>
                <a:cs typeface="Arial Black" panose="020B0A04020102020204" pitchFamily="34" charset="0"/>
              </a:rPr>
              <a:t>не позднее 30 октября 2023</a:t>
            </a:r>
            <a:endParaRPr lang="ru-RU" sz="4000" b="1" u="sng" dirty="0">
              <a:latin typeface="Arial Black" panose="020B0A04020102020204" pitchFamily="34" charset="0"/>
              <a:cs typeface="Arial Black" panose="020B0A04020102020204" pitchFamily="34" charset="0"/>
            </a:endParaRPr>
          </a:p>
          <a:p>
            <a:pPr marL="0" indent="0" algn="ctr" fontAlgn="auto">
              <a:lnSpc>
                <a:spcPct val="150000"/>
              </a:lnSpc>
              <a:buNone/>
            </a:pPr>
            <a:r>
              <a:rPr lang="ru-RU" sz="4000" dirty="0">
                <a:solidFill>
                  <a:schemeClr val="tx1"/>
                </a:solidFill>
                <a:latin typeface="Arial Black" panose="020B0A04020102020204" pitchFamily="34" charset="0"/>
                <a:cs typeface="Arial Black" panose="020B0A04020102020204" pitchFamily="34" charset="0"/>
              </a:rPr>
              <a:t>по адресу: проспект Ленина, дом 75, подъезд </a:t>
            </a:r>
            <a:r>
              <a:rPr lang="ru-RU" sz="4000" dirty="0" smtClean="0">
                <a:solidFill>
                  <a:schemeClr val="tx1"/>
                </a:solidFill>
                <a:latin typeface="Arial Black" panose="020B0A04020102020204" pitchFamily="34" charset="0"/>
                <a:cs typeface="Arial Black" panose="020B0A04020102020204" pitchFamily="34" charset="0"/>
              </a:rPr>
              <a:t>3, этаж 1 </a:t>
            </a:r>
            <a:endParaRPr lang="ru-RU" sz="4000" dirty="0">
              <a:solidFill>
                <a:schemeClr val="tx1"/>
              </a:solidFill>
              <a:latin typeface="Arial Black" panose="020B0A04020102020204" pitchFamily="34" charset="0"/>
              <a:cs typeface="Arial Black" panose="020B0A04020102020204" pitchFamily="34" charset="0"/>
            </a:endParaRPr>
          </a:p>
          <a:p>
            <a:pPr marL="0" indent="0" algn="just">
              <a:buNone/>
            </a:pPr>
            <a:endParaRPr lang="ru-RU" sz="2250" b="1" i="1" dirty="0"/>
          </a:p>
          <a:p>
            <a:pPr marL="0" indent="0" algn="just">
              <a:buNone/>
            </a:pPr>
            <a:endParaRPr lang="ru-RU"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ltLang="en-US"/>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85000" contrast="78000"/>
                    </a14:imgEffect>
                  </a14:imgLayer>
                </a14:imgProps>
              </a:ext>
              <a:ext uri="{28A0092B-C50C-407E-A947-70E740481C1C}">
                <a14:useLocalDpi xmlns:a14="http://schemas.microsoft.com/office/drawing/2010/main" val="0"/>
              </a:ext>
            </a:extLst>
          </a:blip>
          <a:srcRect b="57883"/>
          <a:stretch>
            <a:fillRect/>
          </a:stretch>
        </p:blipFill>
        <p:spPr bwMode="auto">
          <a:xfrm>
            <a:off x="0" y="168105"/>
            <a:ext cx="11323863" cy="668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24564" y="157265"/>
            <a:ext cx="1336432" cy="369332"/>
          </a:xfrm>
          <a:prstGeom prst="rect">
            <a:avLst/>
          </a:prstGeom>
          <a:noFill/>
        </p:spPr>
        <p:txBody>
          <a:bodyPr wrap="square" rtlCol="0">
            <a:spAutoFit/>
          </a:bodyPr>
          <a:lstStyle/>
          <a:p>
            <a:r>
              <a:rPr lang="ru-RU" b="1" i="1" dirty="0">
                <a:solidFill>
                  <a:schemeClr val="accent1">
                    <a:lumMod val="75000"/>
                  </a:schemeClr>
                </a:solidFill>
              </a:rPr>
              <a:t>31.12.2023</a:t>
            </a:r>
          </a:p>
        </p:txBody>
      </p:sp>
      <p:sp>
        <p:nvSpPr>
          <p:cNvPr id="8" name="TextBox 7"/>
          <p:cNvSpPr txBox="1"/>
          <p:nvPr/>
        </p:nvSpPr>
        <p:spPr>
          <a:xfrm>
            <a:off x="6509986" y="121933"/>
            <a:ext cx="1336432" cy="369332"/>
          </a:xfrm>
          <a:prstGeom prst="rect">
            <a:avLst/>
          </a:prstGeom>
          <a:noFill/>
        </p:spPr>
        <p:txBody>
          <a:bodyPr wrap="square" rtlCol="0">
            <a:spAutoFit/>
          </a:bodyPr>
          <a:lstStyle/>
          <a:p>
            <a:r>
              <a:rPr lang="ru-RU" b="1" i="1" dirty="0">
                <a:solidFill>
                  <a:schemeClr val="accent1">
                    <a:lumMod val="75000"/>
                  </a:schemeClr>
                </a:solidFill>
              </a:rPr>
              <a:t>3/100 </a:t>
            </a:r>
          </a:p>
        </p:txBody>
      </p:sp>
      <p:sp>
        <p:nvSpPr>
          <p:cNvPr id="9" name="TextBox 8"/>
          <p:cNvSpPr txBox="1"/>
          <p:nvPr/>
        </p:nvSpPr>
        <p:spPr>
          <a:xfrm>
            <a:off x="4837212" y="3734252"/>
            <a:ext cx="4830490" cy="400110"/>
          </a:xfrm>
          <a:prstGeom prst="rect">
            <a:avLst/>
          </a:prstGeom>
          <a:noFill/>
          <a:ln cmpd="sng">
            <a:noFill/>
          </a:ln>
        </p:spPr>
        <p:txBody>
          <a:bodyPr wrap="square" rtlCol="0">
            <a:spAutoFit/>
          </a:bodyPr>
          <a:lstStyle/>
          <a:p>
            <a:r>
              <a:rPr lang="ru-RU" sz="2000" b="1" i="1" dirty="0" smtClean="0">
                <a:solidFill>
                  <a:schemeClr val="accent1">
                    <a:lumMod val="50000"/>
                  </a:schemeClr>
                </a:solidFill>
                <a:cs typeface="Aharoni" panose="02010803020104030203" pitchFamily="2" charset="-79"/>
              </a:rPr>
              <a:t>руководитель</a:t>
            </a:r>
            <a:r>
              <a:rPr lang="ru-RU" sz="2000" b="1" i="1" dirty="0">
                <a:solidFill>
                  <a:schemeClr val="accent1">
                    <a:lumMod val="50000"/>
                  </a:schemeClr>
                </a:solidFill>
                <a:cs typeface="Aharoni" panose="02010803020104030203" pitchFamily="2" charset="-79"/>
              </a:rPr>
              <a:t>, </a:t>
            </a:r>
            <a:r>
              <a:rPr lang="ru-RU" sz="2000" b="1" i="1" dirty="0" smtClean="0">
                <a:solidFill>
                  <a:schemeClr val="accent1">
                    <a:lumMod val="50000"/>
                  </a:schemeClr>
                </a:solidFill>
                <a:cs typeface="Aharoni" panose="02010803020104030203" pitchFamily="2" charset="-79"/>
              </a:rPr>
              <a:t>директор,</a:t>
            </a:r>
            <a:r>
              <a:rPr lang="en-US" sz="2000" b="1" i="1" dirty="0" smtClean="0">
                <a:solidFill>
                  <a:schemeClr val="accent1">
                    <a:lumMod val="50000"/>
                  </a:schemeClr>
                </a:solidFill>
                <a:cs typeface="Aharoni" panose="02010803020104030203" pitchFamily="2" charset="-79"/>
              </a:rPr>
              <a:t> </a:t>
            </a:r>
            <a:r>
              <a:rPr lang="ru-RU" sz="2000" b="1" i="1" dirty="0" smtClean="0">
                <a:solidFill>
                  <a:schemeClr val="accent1">
                    <a:lumMod val="50000"/>
                  </a:schemeClr>
                </a:solidFill>
                <a:cs typeface="Aharoni" panose="02010803020104030203" pitchFamily="2" charset="-79"/>
              </a:rPr>
              <a:t>начальник,…</a:t>
            </a:r>
            <a:endParaRPr lang="ru-RU" sz="2000" b="1" i="1" dirty="0">
              <a:solidFill>
                <a:schemeClr val="accent1">
                  <a:lumMod val="50000"/>
                </a:schemeClr>
              </a:solidFill>
              <a:cs typeface="Aharoni" panose="02010803020104030203" pitchFamily="2" charset="-79"/>
            </a:endParaRPr>
          </a:p>
        </p:txBody>
      </p:sp>
      <p:sp>
        <p:nvSpPr>
          <p:cNvPr id="13" name="TextBox 12"/>
          <p:cNvSpPr txBox="1"/>
          <p:nvPr/>
        </p:nvSpPr>
        <p:spPr>
          <a:xfrm>
            <a:off x="175687" y="5331348"/>
            <a:ext cx="8594239" cy="400110"/>
          </a:xfrm>
          <a:prstGeom prst="rect">
            <a:avLst/>
          </a:prstGeom>
          <a:noFill/>
          <a:ln cmpd="sng">
            <a:noFill/>
          </a:ln>
        </p:spPr>
        <p:txBody>
          <a:bodyPr wrap="square" rtlCol="0">
            <a:spAutoFit/>
          </a:bodyPr>
          <a:lstStyle/>
          <a:p>
            <a:r>
              <a:rPr lang="ru-RU" sz="2000" b="1" i="1" dirty="0">
                <a:solidFill>
                  <a:schemeClr val="accent1">
                    <a:lumMod val="50000"/>
                  </a:schemeClr>
                </a:solidFill>
              </a:rPr>
              <a:t>фамилия, имя, отчество указывается полностью без сокращений</a:t>
            </a:r>
          </a:p>
        </p:txBody>
      </p:sp>
      <p:sp>
        <p:nvSpPr>
          <p:cNvPr id="18" name="TextBox 17"/>
          <p:cNvSpPr txBox="1"/>
          <p:nvPr/>
        </p:nvSpPr>
        <p:spPr>
          <a:xfrm>
            <a:off x="3821298" y="5936952"/>
            <a:ext cx="5181385" cy="398780"/>
          </a:xfrm>
          <a:prstGeom prst="rect">
            <a:avLst/>
          </a:prstGeom>
          <a:noFill/>
          <a:ln cmpd="sng">
            <a:noFill/>
          </a:ln>
        </p:spPr>
        <p:txBody>
          <a:bodyPr wrap="square" rtlCol="0">
            <a:spAutoFit/>
          </a:bodyPr>
          <a:lstStyle/>
          <a:p>
            <a:pPr algn="just"/>
            <a:r>
              <a:rPr lang="ru-RU" sz="2000" b="1" i="1" dirty="0">
                <a:solidFill>
                  <a:schemeClr val="accent1">
                    <a:lumMod val="50000"/>
                  </a:schemeClr>
                </a:solidFill>
              </a:rPr>
              <a:t>Дата и место регистрации </a:t>
            </a:r>
          </a:p>
        </p:txBody>
      </p:sp>
      <p:sp>
        <p:nvSpPr>
          <p:cNvPr id="10" name="TextBox 9"/>
          <p:cNvSpPr txBox="1"/>
          <p:nvPr/>
        </p:nvSpPr>
        <p:spPr>
          <a:xfrm>
            <a:off x="110194" y="4235008"/>
            <a:ext cx="9033805" cy="400110"/>
          </a:xfrm>
          <a:prstGeom prst="rect">
            <a:avLst/>
          </a:prstGeom>
          <a:noFill/>
          <a:ln cmpd="sng">
            <a:noFill/>
          </a:ln>
        </p:spPr>
        <p:txBody>
          <a:bodyPr wrap="square" rtlCol="0">
            <a:spAutoFit/>
          </a:bodyPr>
          <a:lstStyle/>
          <a:p>
            <a:r>
              <a:rPr lang="ru-RU" sz="2000" b="1" i="1" dirty="0" smtClean="0">
                <a:solidFill>
                  <a:schemeClr val="accent1">
                    <a:lumMod val="50000"/>
                  </a:schemeClr>
                </a:solidFill>
                <a:cs typeface="Aharoni" panose="02010803020104030203" pitchFamily="2" charset="-79"/>
              </a:rPr>
              <a:t>фамилия</a:t>
            </a:r>
            <a:r>
              <a:rPr lang="ru-RU" sz="2000" b="1" i="1" dirty="0">
                <a:solidFill>
                  <a:schemeClr val="accent1">
                    <a:lumMod val="50000"/>
                  </a:schemeClr>
                </a:solidFill>
                <a:cs typeface="Aharoni" panose="02010803020104030203" pitchFamily="2" charset="-79"/>
              </a:rPr>
              <a:t>, имя, отчество указывается полностью без сокращений</a:t>
            </a:r>
          </a:p>
        </p:txBody>
      </p:sp>
      <p:sp>
        <p:nvSpPr>
          <p:cNvPr id="5" name="TextBox 17"/>
          <p:cNvSpPr txBox="1"/>
          <p:nvPr/>
        </p:nvSpPr>
        <p:spPr>
          <a:xfrm>
            <a:off x="306070" y="6358890"/>
            <a:ext cx="8558530" cy="398780"/>
          </a:xfrm>
          <a:prstGeom prst="rect">
            <a:avLst/>
          </a:prstGeom>
          <a:noFill/>
          <a:ln cmpd="sng">
            <a:noFill/>
          </a:ln>
        </p:spPr>
        <p:txBody>
          <a:bodyPr wrap="square" rtlCol="0">
            <a:spAutoFit/>
          </a:bodyPr>
          <a:lstStyle/>
          <a:p>
            <a:pPr algn="just"/>
            <a:r>
              <a:rPr lang="ru-RU" sz="2000" b="1" i="1" dirty="0">
                <a:solidFill>
                  <a:schemeClr val="accent1">
                    <a:lumMod val="50000"/>
                  </a:schemeClr>
                </a:solidFill>
              </a:rPr>
              <a:t>(перерегитрации) и наименование налогового органа </a:t>
            </a:r>
          </a:p>
        </p:txBody>
      </p:sp>
    </p:spTree>
  </p:cSld>
  <p:clrMapOvr>
    <a:masterClrMapping/>
  </p:clrMapOvr>
  <p:timing>
    <p:tnLst>
      <p:par>
        <p:cTn id="1" dur="indefinite" restart="never" nodeType="tmRoot"/>
      </p:par>
    </p:tnLst>
    <p:bldLst>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310" y="86995"/>
            <a:ext cx="9124950" cy="6771005"/>
          </a:xfrm>
        </p:spPr>
        <p:txBody>
          <a:bodyPr>
            <a:normAutofit fontScale="90000" lnSpcReduction="20000"/>
          </a:bodyPr>
          <a:lstStyle/>
          <a:p>
            <a:pPr algn="just"/>
            <a:r>
              <a:rPr lang="ru-RU" dirty="0" smtClean="0"/>
              <a:t>5. </a:t>
            </a:r>
            <a:r>
              <a:rPr lang="ru-RU" sz="3200" dirty="0" smtClean="0">
                <a:latin typeface="Arial Narrow" panose="020B0606020202030204" charset="0"/>
                <a:cs typeface="Arial Narrow" panose="020B0606020202030204" charset="0"/>
              </a:rPr>
              <a:t>Юридический адрес  </a:t>
            </a:r>
            <a:r>
              <a:rPr lang="ru-RU" sz="3200" b="1" dirty="0" smtClean="0">
                <a:latin typeface="Arial Narrow" panose="020B0606020202030204" charset="0"/>
                <a:cs typeface="Arial Narrow" panose="020B0606020202030204" charset="0"/>
              </a:rPr>
              <a:t>Полный юридический адрес, по которому зарегистрирована организация</a:t>
            </a:r>
          </a:p>
          <a:p>
            <a:pPr marL="0" indent="0" algn="ctr">
              <a:buNone/>
            </a:pPr>
            <a:r>
              <a:rPr lang="ru-RU" sz="3200" b="1" i="1" dirty="0" smtClean="0">
                <a:solidFill>
                  <a:schemeClr val="accent1">
                    <a:lumMod val="50000"/>
                  </a:schemeClr>
                </a:solidFill>
                <a:latin typeface="Arial Narrow" panose="020B0606020202030204" charset="0"/>
                <a:cs typeface="Arial Narrow" panose="020B0606020202030204" charset="0"/>
              </a:rPr>
              <a:t>город, улица, дом (строение), офис</a:t>
            </a:r>
            <a:endParaRPr lang="ru-RU" sz="3200" i="1" dirty="0" smtClean="0">
              <a:solidFill>
                <a:srgbClr val="7030A0"/>
              </a:solidFill>
              <a:latin typeface="Arial Narrow" panose="020B0606020202030204" charset="0"/>
              <a:cs typeface="Arial Narrow" panose="020B0606020202030204" charset="0"/>
            </a:endParaRPr>
          </a:p>
          <a:p>
            <a:pPr algn="just"/>
            <a:r>
              <a:rPr lang="ru-RU" sz="3200" dirty="0" smtClean="0">
                <a:latin typeface="Arial Narrow" panose="020B0606020202030204" charset="0"/>
                <a:cs typeface="Arial Narrow" panose="020B0606020202030204" charset="0"/>
              </a:rPr>
              <a:t>6. Фактический адрес  </a:t>
            </a:r>
            <a:r>
              <a:rPr lang="ru-RU" sz="3200" b="1" dirty="0" smtClean="0">
                <a:latin typeface="Arial Narrow" panose="020B0606020202030204" charset="0"/>
                <a:cs typeface="Arial Narrow" panose="020B0606020202030204" charset="0"/>
              </a:rPr>
              <a:t>Указать адрес, по которому расположена организация фактически</a:t>
            </a:r>
          </a:p>
          <a:p>
            <a:pPr marL="0" indent="0" algn="ctr">
              <a:buNone/>
            </a:pPr>
            <a:r>
              <a:rPr lang="ru-RU" sz="3200" b="1" i="1" dirty="0" smtClean="0">
                <a:solidFill>
                  <a:schemeClr val="accent1">
                    <a:lumMod val="50000"/>
                  </a:schemeClr>
                </a:solidFill>
                <a:latin typeface="Arial Narrow" panose="020B0606020202030204" charset="0"/>
                <a:cs typeface="Arial Narrow" panose="020B0606020202030204" charset="0"/>
              </a:rPr>
              <a:t>город, улица, дом (строение), офис</a:t>
            </a:r>
          </a:p>
          <a:p>
            <a:pPr algn="just"/>
            <a:r>
              <a:rPr lang="ru-RU" sz="3200" dirty="0" smtClean="0">
                <a:latin typeface="Arial Narrow" panose="020B0606020202030204" charset="0"/>
                <a:cs typeface="Arial Narrow" panose="020B0606020202030204" charset="0"/>
              </a:rPr>
              <a:t>7. Почтовый адрес </a:t>
            </a:r>
            <a:r>
              <a:rPr lang="ru-RU" sz="3200" b="1" dirty="0" smtClean="0">
                <a:latin typeface="Arial Narrow" panose="020B0606020202030204" charset="0"/>
                <a:cs typeface="Arial Narrow" panose="020B0606020202030204" charset="0"/>
              </a:rPr>
              <a:t>Полный почтовый адрес организации с индексом отделения связи, по которому необходимо направлять корреспонденцию для организации</a:t>
            </a:r>
            <a:endParaRPr lang="ru-RU" sz="3200" b="1" dirty="0">
              <a:latin typeface="Arial Narrow" panose="020B0606020202030204" charset="0"/>
              <a:cs typeface="Arial Narrow" panose="020B0606020202030204" charset="0"/>
            </a:endParaRPr>
          </a:p>
          <a:p>
            <a:pPr marL="0" indent="0">
              <a:buNone/>
            </a:pPr>
            <a:r>
              <a:rPr lang="ru-RU" sz="3200" b="1" dirty="0" smtClean="0">
                <a:latin typeface="Arial Narrow" panose="020B0606020202030204" charset="0"/>
                <a:cs typeface="Arial Narrow" panose="020B0606020202030204" charset="0"/>
              </a:rPr>
              <a:t>      Адрес электронной почты организации</a:t>
            </a:r>
            <a:endParaRPr lang="ru-RU" sz="3200" b="1" dirty="0">
              <a:latin typeface="Arial Narrow" panose="020B0606020202030204" charset="0"/>
              <a:cs typeface="Arial Narrow" panose="020B0606020202030204" charset="0"/>
            </a:endParaRPr>
          </a:p>
          <a:p>
            <a:pPr marL="0" indent="0" algn="ctr">
              <a:buNone/>
            </a:pPr>
            <a:r>
              <a:rPr lang="ru-RU" sz="3200" b="1" i="1" dirty="0">
                <a:solidFill>
                  <a:schemeClr val="accent1">
                    <a:lumMod val="50000"/>
                  </a:schemeClr>
                </a:solidFill>
                <a:latin typeface="Arial Narrow" panose="020B0606020202030204" charset="0"/>
                <a:cs typeface="Arial Narrow" panose="020B0606020202030204" charset="0"/>
              </a:rPr>
              <a:t>Индекс, город, улица, дом (строение), офис (а/я)</a:t>
            </a:r>
          </a:p>
          <a:p>
            <a:pPr marL="0" indent="0" algn="ctr">
              <a:buNone/>
            </a:pPr>
            <a:r>
              <a:rPr lang="ru-RU" sz="3200" b="1" i="1" dirty="0">
                <a:solidFill>
                  <a:schemeClr val="accent1">
                    <a:lumMod val="50000"/>
                  </a:schemeClr>
                </a:solidFill>
                <a:latin typeface="Arial Narrow" panose="020B0606020202030204" charset="0"/>
                <a:cs typeface="Arial Narrow" panose="020B0606020202030204" charset="0"/>
              </a:rPr>
              <a:t>Е-</a:t>
            </a:r>
            <a:r>
              <a:rPr lang="en-US" sz="3200" b="1" i="1" dirty="0">
                <a:solidFill>
                  <a:schemeClr val="accent1">
                    <a:lumMod val="50000"/>
                  </a:schemeClr>
                </a:solidFill>
                <a:latin typeface="Arial Narrow" panose="020B0606020202030204" charset="0"/>
                <a:cs typeface="Arial Narrow" panose="020B0606020202030204" charset="0"/>
              </a:rPr>
              <a:t>mail</a:t>
            </a:r>
            <a:endParaRPr lang="ru-RU" sz="3200" b="1" i="1" dirty="0">
              <a:solidFill>
                <a:schemeClr val="accent1">
                  <a:lumMod val="50000"/>
                </a:schemeClr>
              </a:solidFill>
              <a:latin typeface="Arial Narrow" panose="020B0606020202030204" charset="0"/>
              <a:cs typeface="Arial Narrow" panose="020B0606020202030204" charset="0"/>
            </a:endParaRPr>
          </a:p>
          <a:p>
            <a:r>
              <a:rPr lang="en-US" sz="3200" dirty="0" smtClean="0">
                <a:latin typeface="Arial Narrow" panose="020B0606020202030204" charset="0"/>
                <a:cs typeface="Arial Narrow" panose="020B0606020202030204" charset="0"/>
              </a:rPr>
              <a:t>8</a:t>
            </a:r>
            <a:r>
              <a:rPr lang="ru-RU" sz="3200" dirty="0" smtClean="0">
                <a:latin typeface="Arial Narrow" panose="020B0606020202030204" charset="0"/>
                <a:cs typeface="Arial Narrow" panose="020B0606020202030204" charset="0"/>
              </a:rPr>
              <a:t>. Вышестоящая организация </a:t>
            </a:r>
            <a:r>
              <a:rPr lang="ru-RU" sz="3200" b="1" dirty="0" smtClean="0">
                <a:latin typeface="Arial Narrow" panose="020B0606020202030204" charset="0"/>
                <a:cs typeface="Arial Narrow" panose="020B0606020202030204" charset="0"/>
              </a:rPr>
              <a:t>Полное наименование организации</a:t>
            </a:r>
          </a:p>
          <a:p>
            <a:pPr marL="0" indent="0" algn="ctr">
              <a:buNone/>
            </a:pPr>
            <a:r>
              <a:rPr lang="ru-RU" sz="3200" b="1" i="1" dirty="0" smtClean="0">
                <a:solidFill>
                  <a:schemeClr val="accent1">
                    <a:lumMod val="50000"/>
                  </a:schemeClr>
                </a:solidFill>
                <a:latin typeface="Arial Narrow" panose="020B0606020202030204" charset="0"/>
                <a:cs typeface="Arial Narrow" panose="020B0606020202030204" charset="0"/>
              </a:rPr>
              <a:t>Комитет по образованию города Мурманска</a:t>
            </a:r>
            <a:endParaRPr lang="ru-RU" sz="3200" b="1" dirty="0" smtClean="0">
              <a:solidFill>
                <a:schemeClr val="accent1">
                  <a:lumMod val="50000"/>
                </a:schemeClr>
              </a:solidFill>
              <a:latin typeface="Arial Narrow" panose="020B0606020202030204" charset="0"/>
              <a:cs typeface="Arial Narrow" panose="020B0606020202030204" charset="0"/>
            </a:endParaRPr>
          </a:p>
          <a:p>
            <a:pPr marL="0" indent="0" algn="ctr">
              <a:buNone/>
            </a:pPr>
            <a:r>
              <a:rPr lang="ru-RU" sz="3200" b="1" dirty="0" smtClean="0">
                <a:latin typeface="Arial Narrow" panose="020B0606020202030204" charset="0"/>
                <a:cs typeface="Arial Narrow" panose="020B0606020202030204" charset="0"/>
              </a:rPr>
              <a:t>     Организации, не имеющие вышестоящих организаций, вписывают слово </a:t>
            </a:r>
            <a:r>
              <a:rPr lang="ru-RU" sz="3200" b="1" dirty="0">
                <a:solidFill>
                  <a:schemeClr val="accent1">
                    <a:lumMod val="50000"/>
                  </a:schemeClr>
                </a:solidFill>
                <a:latin typeface="Arial Narrow" panose="020B0606020202030204" charset="0"/>
                <a:cs typeface="Arial Narrow" panose="020B0606020202030204" charset="0"/>
              </a:rPr>
              <a:t>нет</a:t>
            </a:r>
            <a:endParaRPr lang="ru-RU" sz="3200" b="1" dirty="0">
              <a:solidFill>
                <a:srgbClr val="7030A0"/>
              </a:solidFill>
              <a:latin typeface="Arial Narrow" panose="020B0606020202030204" charset="0"/>
              <a:cs typeface="Arial Narrow" panose="020B0606020202030204" charset="0"/>
            </a:endParaRPr>
          </a:p>
          <a:p>
            <a:endParaRPr lang="ru-RU" sz="3200" b="1" dirty="0">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69545" y="160020"/>
            <a:ext cx="8804910" cy="6786880"/>
          </a:xfrm>
        </p:spPr>
        <p:txBody>
          <a:bodyPr>
            <a:normAutofit fontScale="90000" lnSpcReduction="10000"/>
          </a:bodyPr>
          <a:lstStyle/>
          <a:p>
            <a:r>
              <a:rPr lang="ru-RU" dirty="0" smtClean="0"/>
              <a:t>9</a:t>
            </a:r>
            <a:r>
              <a:rPr lang="ru-RU" dirty="0" smtClean="0">
                <a:latin typeface="Arial Narrow" panose="020B0606020202030204" charset="0"/>
                <a:cs typeface="Arial Narrow" panose="020B0606020202030204" charset="0"/>
              </a:rPr>
              <a:t>. Основные коды организации</a:t>
            </a:r>
          </a:p>
          <a:p>
            <a:pPr marL="0" indent="0" algn="just">
              <a:buNone/>
            </a:pPr>
            <a:r>
              <a:rPr lang="ru-RU" dirty="0" smtClean="0">
                <a:latin typeface="Arial Narrow" panose="020B0606020202030204" charset="0"/>
                <a:cs typeface="Arial Narrow" panose="020B0606020202030204" charset="0"/>
              </a:rPr>
              <a:t>Организации в обязательном порядке заполняют основные коды организации в соответствии с общероссийскими классификаторами</a:t>
            </a:r>
          </a:p>
          <a:p>
            <a:pPr marL="0" indent="0" algn="just">
              <a:buNone/>
            </a:pPr>
            <a:r>
              <a:rPr lang="ru-RU" b="1" dirty="0" smtClean="0">
                <a:latin typeface="Arial Narrow" panose="020B0606020202030204" charset="0"/>
                <a:cs typeface="Arial Narrow" panose="020B0606020202030204" charset="0"/>
              </a:rPr>
              <a:t>ИНН</a:t>
            </a:r>
            <a:r>
              <a:rPr lang="ru-RU" dirty="0" smtClean="0">
                <a:latin typeface="Arial Narrow" panose="020B0606020202030204" charset="0"/>
                <a:cs typeface="Arial Narrow" panose="020B0606020202030204" charset="0"/>
              </a:rPr>
              <a:t> – индивидуальный номер налогоплательщика (организации)</a:t>
            </a:r>
          </a:p>
          <a:p>
            <a:pPr marL="0" indent="0" algn="just">
              <a:buNone/>
            </a:pPr>
            <a:r>
              <a:rPr lang="ru-RU" b="1" dirty="0" smtClean="0">
                <a:latin typeface="Arial Narrow" panose="020B0606020202030204" charset="0"/>
                <a:cs typeface="Arial Narrow" panose="020B0606020202030204" charset="0"/>
              </a:rPr>
              <a:t>ОГРН</a:t>
            </a:r>
            <a:r>
              <a:rPr lang="ru-RU" dirty="0" smtClean="0">
                <a:latin typeface="Arial Narrow" panose="020B0606020202030204" charset="0"/>
                <a:cs typeface="Arial Narrow" panose="020B0606020202030204" charset="0"/>
              </a:rPr>
              <a:t> – основной государственный регистрационный номер, выданный налоговой инспекцией</a:t>
            </a:r>
          </a:p>
          <a:p>
            <a:pPr marL="0" indent="0" algn="just">
              <a:buNone/>
            </a:pPr>
            <a:r>
              <a:rPr lang="ru-RU" b="1" dirty="0" smtClean="0">
                <a:latin typeface="Arial Narrow" panose="020B0606020202030204" charset="0"/>
                <a:cs typeface="Arial Narrow" panose="020B0606020202030204" charset="0"/>
              </a:rPr>
              <a:t>Код ОКАТО</a:t>
            </a:r>
            <a:r>
              <a:rPr lang="ru-RU" dirty="0" smtClean="0">
                <a:latin typeface="Arial Narrow" panose="020B0606020202030204" charset="0"/>
                <a:cs typeface="Arial Narrow" panose="020B0606020202030204" charset="0"/>
              </a:rPr>
              <a:t> </a:t>
            </a:r>
            <a:r>
              <a:rPr lang="ru-RU" dirty="0">
                <a:latin typeface="Arial Narrow" panose="020B0606020202030204" charset="0"/>
                <a:cs typeface="Arial Narrow" panose="020B0606020202030204" charset="0"/>
              </a:rPr>
              <a:t>– </a:t>
            </a:r>
            <a:r>
              <a:rPr lang="ru-RU" dirty="0" smtClean="0">
                <a:latin typeface="Arial Narrow" panose="020B0606020202030204" charset="0"/>
                <a:cs typeface="Arial Narrow" panose="020B0606020202030204" charset="0"/>
              </a:rPr>
              <a:t>код, присвоенный организации в соответствии с Общероссийским классификатором объектов административно-территориального деления.</a:t>
            </a:r>
          </a:p>
          <a:p>
            <a:pPr marL="0" indent="0" algn="just">
              <a:buNone/>
            </a:pPr>
            <a:r>
              <a:rPr lang="ru-RU" b="1" dirty="0">
                <a:latin typeface="Arial Narrow" panose="020B0606020202030204" charset="0"/>
                <a:cs typeface="Arial Narrow" panose="020B0606020202030204" charset="0"/>
              </a:rPr>
              <a:t>Код </a:t>
            </a:r>
            <a:r>
              <a:rPr lang="ru-RU" b="1" dirty="0" smtClean="0">
                <a:latin typeface="Arial Narrow" panose="020B0606020202030204" charset="0"/>
                <a:cs typeface="Arial Narrow" panose="020B0606020202030204" charset="0"/>
              </a:rPr>
              <a:t>ОКПО</a:t>
            </a:r>
            <a:r>
              <a:rPr lang="ru-RU" dirty="0" smtClean="0">
                <a:latin typeface="Arial Narrow" panose="020B0606020202030204" charset="0"/>
                <a:cs typeface="Arial Narrow" panose="020B0606020202030204" charset="0"/>
              </a:rPr>
              <a:t> </a:t>
            </a:r>
            <a:r>
              <a:rPr lang="ru-RU" dirty="0">
                <a:latin typeface="Arial Narrow" panose="020B0606020202030204" charset="0"/>
                <a:cs typeface="Arial Narrow" panose="020B0606020202030204" charset="0"/>
              </a:rPr>
              <a:t>– </a:t>
            </a:r>
            <a:r>
              <a:rPr lang="ru-RU" dirty="0" smtClean="0">
                <a:latin typeface="Arial Narrow" panose="020B0606020202030204" charset="0"/>
                <a:cs typeface="Arial Narrow" panose="020B0606020202030204" charset="0"/>
              </a:rPr>
              <a:t>код, присвоенный организации </a:t>
            </a:r>
            <a:r>
              <a:rPr lang="ru-RU" dirty="0">
                <a:latin typeface="Arial Narrow" panose="020B0606020202030204" charset="0"/>
                <a:cs typeface="Arial Narrow" panose="020B0606020202030204" charset="0"/>
              </a:rPr>
              <a:t>с Общероссийским </a:t>
            </a:r>
            <a:r>
              <a:rPr lang="ru-RU" dirty="0" smtClean="0">
                <a:latin typeface="Arial Narrow" panose="020B0606020202030204" charset="0"/>
                <a:cs typeface="Arial Narrow" panose="020B0606020202030204" charset="0"/>
              </a:rPr>
              <a:t>классификатором предприятий и организаций.</a:t>
            </a:r>
          </a:p>
          <a:p>
            <a:pPr marL="0" indent="0" algn="just">
              <a:buNone/>
            </a:pPr>
            <a:r>
              <a:rPr lang="ru-RU" b="1" dirty="0" smtClean="0">
                <a:latin typeface="Arial Narrow" panose="020B0606020202030204" charset="0"/>
                <a:cs typeface="Arial Narrow" panose="020B0606020202030204" charset="0"/>
              </a:rPr>
              <a:t>Организационно-правовая форма </a:t>
            </a:r>
            <a:r>
              <a:rPr lang="ru-RU" dirty="0" smtClean="0">
                <a:latin typeface="Arial Narrow" panose="020B0606020202030204" charset="0"/>
                <a:cs typeface="Arial Narrow" panose="020B0606020202030204" charset="0"/>
              </a:rPr>
              <a:t>– указать код и текстовую расшифровку общероссийского классификатора организационно-правовых форм.</a:t>
            </a:r>
          </a:p>
          <a:p>
            <a:pPr marL="0" indent="0" algn="just">
              <a:buNone/>
            </a:pPr>
            <a:r>
              <a:rPr lang="ru-RU" b="1" dirty="0" smtClean="0">
                <a:latin typeface="Arial Narrow" panose="020B0606020202030204" charset="0"/>
                <a:cs typeface="Arial Narrow" panose="020B0606020202030204" charset="0"/>
              </a:rPr>
              <a:t>Основной код ОКВЭД </a:t>
            </a:r>
            <a:r>
              <a:rPr lang="ru-RU" dirty="0" smtClean="0">
                <a:latin typeface="Arial Narrow" panose="020B0606020202030204" charset="0"/>
                <a:cs typeface="Arial Narrow" panose="020B0606020202030204" charset="0"/>
              </a:rPr>
              <a:t>– указать код и текстовую расшифровку</a:t>
            </a:r>
          </a:p>
          <a:p>
            <a:pPr marL="0" indent="0" algn="just">
              <a:buNone/>
            </a:pPr>
            <a:r>
              <a:rPr lang="ru-RU" b="1" dirty="0" smtClean="0">
                <a:latin typeface="Arial Narrow" panose="020B0606020202030204" charset="0"/>
                <a:cs typeface="Arial Narrow" panose="020B0606020202030204" charset="0"/>
              </a:rPr>
              <a:t>Неосновные коды </a:t>
            </a:r>
            <a:r>
              <a:rPr lang="ru-RU" b="1" dirty="0">
                <a:latin typeface="Arial Narrow" panose="020B0606020202030204" charset="0"/>
                <a:cs typeface="Arial Narrow" panose="020B0606020202030204" charset="0"/>
              </a:rPr>
              <a:t>ОКВЭД </a:t>
            </a:r>
            <a:r>
              <a:rPr lang="ru-RU" dirty="0">
                <a:latin typeface="Arial Narrow" panose="020B0606020202030204" charset="0"/>
                <a:cs typeface="Arial Narrow" panose="020B0606020202030204" charset="0"/>
              </a:rPr>
              <a:t>– </a:t>
            </a:r>
            <a:r>
              <a:rPr lang="ru-RU" dirty="0" smtClean="0">
                <a:latin typeface="Arial Narrow" panose="020B0606020202030204" charset="0"/>
                <a:cs typeface="Arial Narrow" panose="020B0606020202030204" charset="0"/>
              </a:rPr>
              <a:t>указать только цифровое обозначение, при наличии.</a:t>
            </a:r>
          </a:p>
          <a:p>
            <a:pPr marL="0" indent="0" algn="just">
              <a:buNone/>
            </a:pPr>
            <a:endParaRPr lang="ru-RU" dirty="0">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3464</Words>
  <Application>Microsoft Office PowerPoint</Application>
  <PresentationFormat>Экран (4:3)</PresentationFormat>
  <Paragraphs>245</Paragraphs>
  <Slides>65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65</vt:i4>
      </vt:variant>
    </vt:vector>
  </HeadingPairs>
  <TitlesOfParts>
    <vt:vector size="66" baseType="lpstr">
      <vt:lpstr>Легкий дым</vt:lpstr>
      <vt:lpstr>Презентация PowerPoint</vt:lpstr>
      <vt:lpstr>Презентация PowerPoint</vt:lpstr>
      <vt:lpstr>Учебные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требований руководящих документов  в области воинского учета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СУЖЕННОЕ ЗАСЕДАНИЕ</dc:title>
  <dc:creator>User7</dc:creator>
  <cp:lastModifiedBy>Шабалина Зинаида Михайловна</cp:lastModifiedBy>
  <cp:revision>192</cp:revision>
  <dcterms:created xsi:type="dcterms:W3CDTF">2017-08-18T11:31:00Z</dcterms:created>
  <dcterms:modified xsi:type="dcterms:W3CDTF">2023-11-07T13:07:05Z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B064BA4FCA544B14A2E17CE998D8C1BD</vt:lpwstr>
  </property>
  <property fmtid="{D5CDD505-2E9C-101B-9397-08002B2CF9AE}" pid="3" name="KSOProductBuildVer">
    <vt:lpwstr>1049-12.2.0.13215</vt:lpwstr>
  </property>
</Properties>
</file>